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48"/>
  </p:notesMasterIdLst>
  <p:handoutMasterIdLst>
    <p:handoutMasterId r:id="rId49"/>
  </p:handoutMasterIdLst>
  <p:sldIdLst>
    <p:sldId id="256" r:id="rId2"/>
    <p:sldId id="258" r:id="rId3"/>
    <p:sldId id="264" r:id="rId4"/>
    <p:sldId id="299" r:id="rId5"/>
    <p:sldId id="265" r:id="rId6"/>
    <p:sldId id="259" r:id="rId7"/>
    <p:sldId id="266" r:id="rId8"/>
    <p:sldId id="267" r:id="rId9"/>
    <p:sldId id="268" r:id="rId10"/>
    <p:sldId id="269" r:id="rId11"/>
    <p:sldId id="301" r:id="rId12"/>
    <p:sldId id="270" r:id="rId13"/>
    <p:sldId id="260" r:id="rId14"/>
    <p:sldId id="271" r:id="rId15"/>
    <p:sldId id="274" r:id="rId16"/>
    <p:sldId id="275" r:id="rId17"/>
    <p:sldId id="276" r:id="rId18"/>
    <p:sldId id="277" r:id="rId19"/>
    <p:sldId id="278" r:id="rId20"/>
    <p:sldId id="281" r:id="rId21"/>
    <p:sldId id="280" r:id="rId22"/>
    <p:sldId id="302" r:id="rId23"/>
    <p:sldId id="300" r:id="rId24"/>
    <p:sldId id="282" r:id="rId25"/>
    <p:sldId id="286" r:id="rId26"/>
    <p:sldId id="283" r:id="rId27"/>
    <p:sldId id="285" r:id="rId28"/>
    <p:sldId id="287" r:id="rId29"/>
    <p:sldId id="288" r:id="rId30"/>
    <p:sldId id="293" r:id="rId31"/>
    <p:sldId id="290" r:id="rId32"/>
    <p:sldId id="261" r:id="rId33"/>
    <p:sldId id="294" r:id="rId34"/>
    <p:sldId id="295" r:id="rId35"/>
    <p:sldId id="303" r:id="rId36"/>
    <p:sldId id="305" r:id="rId37"/>
    <p:sldId id="306" r:id="rId38"/>
    <p:sldId id="307" r:id="rId39"/>
    <p:sldId id="308" r:id="rId40"/>
    <p:sldId id="309" r:id="rId41"/>
    <p:sldId id="310" r:id="rId42"/>
    <p:sldId id="311" r:id="rId43"/>
    <p:sldId id="312" r:id="rId44"/>
    <p:sldId id="313" r:id="rId45"/>
    <p:sldId id="304" r:id="rId46"/>
    <p:sldId id="314" r:id="rId47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  <a:srgbClr val="FFFF66"/>
    <a:srgbClr val="FFCC00"/>
    <a:srgbClr val="FF9933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0929"/>
  </p:normalViewPr>
  <p:slideViewPr>
    <p:cSldViewPr>
      <p:cViewPr varScale="1">
        <p:scale>
          <a:sx n="45" d="100"/>
          <a:sy n="45" d="100"/>
        </p:scale>
        <p:origin x="-92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3.xml"/><Relationship Id="rId2" Type="http://schemas.openxmlformats.org/officeDocument/2006/relationships/slide" Target="slides/slide6.xml"/><Relationship Id="rId1" Type="http://schemas.openxmlformats.org/officeDocument/2006/relationships/slide" Target="slides/slide2.xml"/><Relationship Id="rId6" Type="http://schemas.openxmlformats.org/officeDocument/2006/relationships/slide" Target="slides/slide35.xml"/><Relationship Id="rId5" Type="http://schemas.openxmlformats.org/officeDocument/2006/relationships/slide" Target="slides/slide32.xml"/><Relationship Id="rId4" Type="http://schemas.openxmlformats.org/officeDocument/2006/relationships/slide" Target="slides/slide2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302E268-0B80-490E-AF7C-BA8C8179AEB8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102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E164A24-7E93-499D-A9B8-9391A4A1E2BA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0BD411-CAA6-46DA-8898-099A3F93AD8C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FD7D7C-C50A-4FAA-9380-7E60F96ED77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BAC093-4E6F-49B6-93F1-B92C726421B9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334BA8-3D58-4A4C-93BB-5CF4846470D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A310BB-8876-4A04-8AE1-B7B18FB926D2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18DB90-0C62-4D36-8DBA-53CA3D2ED20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521EFB-2622-4E9C-8FE4-C954457DB289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A00C42-FCE8-42FB-8ED7-AFF7D47E65D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CAEFF6-4671-4545-ADBE-AC9FD5974709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9482F9-5292-4EF4-BA47-65E117C169F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B24EA1-AF0C-49E5-9163-BAE08F61AB5A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Olmue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B681E-ECD5-47A1-B069-B9FAF08E67E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37DA94-D6D2-4F23-BE40-DD878BD5D5A2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Olmue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01DD72-3C71-473B-B368-B186AB0FAA48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D2A158-5689-4D5F-9EF8-CE4B1AB64889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Olmue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B5984F-64A6-4FC4-B91A-87934E2A79A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74A2A2-8C9F-4CC3-85CC-147C2DD503DC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Olmue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728C0-4E4D-4CAE-85FF-7BB88B30671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B843F4-8232-4D4D-8FE7-89008CC56248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Olmue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16C24E-556A-483A-9B3A-641457713A7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621ACD-0ED9-485D-A43F-91D96D0E43AE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Olmue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034AF-AE2D-4BD1-8E5A-16E6AC6072E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TÍTULO DEL PATRÓN</a:t>
            </a:r>
          </a:p>
        </p:txBody>
      </p:sp>
      <p:sp>
        <p:nvSpPr>
          <p:cNvPr id="3075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3076" name="Rectangle 10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A29EBCB2-6C24-4321-B51B-A4AE22AAC72D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307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r>
              <a:rPr lang="en-US"/>
              <a:t>Olmue</a:t>
            </a:r>
          </a:p>
        </p:txBody>
      </p:sp>
      <p:sp>
        <p:nvSpPr>
          <p:cNvPr id="307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F4542675-AAE8-4380-AF06-654F18804A8A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s-CL" sz="2800" dirty="0"/>
              <a:t>LA DIRECCION DE PRESUPUESTOS</a:t>
            </a:r>
            <a:br>
              <a:rPr lang="es-CL" sz="2800" dirty="0"/>
            </a:br>
            <a:r>
              <a:rPr lang="es-CL" sz="2800" dirty="0"/>
              <a:t>AVANCES 2000-2005 Y DESAFIOS FUTUROS</a:t>
            </a:r>
            <a:endParaRPr lang="es-ES" sz="28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4267200"/>
            <a:ext cx="7391400" cy="1066800"/>
          </a:xfrm>
        </p:spPr>
        <p:txBody>
          <a:bodyPr/>
          <a:lstStyle/>
          <a:p>
            <a:r>
              <a:rPr lang="es-CL" sz="2000" b="1" dirty="0"/>
              <a:t>Mario Marcel, Director de Presupuestos</a:t>
            </a:r>
          </a:p>
          <a:p>
            <a:r>
              <a:rPr lang="es-CL" sz="2000" b="1" dirty="0" err="1"/>
              <a:t>Olmué</a:t>
            </a:r>
            <a:r>
              <a:rPr lang="es-CL" sz="2000" b="1" dirty="0"/>
              <a:t>, 20 de enero, 2006</a:t>
            </a:r>
          </a:p>
          <a:p>
            <a:endParaRPr lang="es-CL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CBA04-02C0-46B7-8B81-744F6B326AB5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119BC-3941-4D91-B916-471931B7BFFB}" type="slidenum">
              <a:rPr lang="en-US"/>
              <a:pPr/>
              <a:t>10</a:t>
            </a:fld>
            <a:endParaRPr lang="en-US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/>
          <a:lstStyle/>
          <a:p>
            <a:r>
              <a:rPr lang="es-CL"/>
              <a:t>OBJETIVOS DE UNA REFORMA</a:t>
            </a:r>
            <a:endParaRPr lang="es-E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“La misión de la DIPRES ya no puede limitarse a conservar, también tiene que ser capaz de tomar la iniciativa, tanto dentro de su propio campo, las finanzas públicas, como en el ámbito más general de las políticas públicas”</a:t>
            </a:r>
          </a:p>
          <a:p>
            <a:pPr>
              <a:lnSpc>
                <a:spcPct val="90000"/>
              </a:lnSpc>
            </a:pPr>
            <a:r>
              <a:rPr lang="en-US" sz="2000"/>
              <a:t>“Mirada estratégica: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La DIPRES no debe ser un guardián del conservadurismo, sino de las prioridades del gobierno.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La DIPRES no debe ser un actor pasivo de las reformas, sino contribuir activamente a ellas.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La DIPRES no debe ser un obstáculo a los cambios, sino un motor de los mismos.”</a:t>
            </a:r>
          </a:p>
          <a:p>
            <a:pPr>
              <a:lnSpc>
                <a:spcPct val="90000"/>
              </a:lnSpc>
            </a:pPr>
            <a:r>
              <a:rPr lang="en-US" sz="2000"/>
              <a:t>“Si la DIPRES actúa sólo a la defensiva, difícilmente lograremos dejar de ser defensivos en nuestras propias relaciones  internas. Si hacia afuera sólo conservamos, ¿Cómo vamos a innovar hacia adentro?”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en-US" sz="2400"/>
              <a:t>Retiro interno DIPRES, enero 2001</a:t>
            </a:r>
          </a:p>
          <a:p>
            <a:pPr algn="r">
              <a:lnSpc>
                <a:spcPct val="90000"/>
              </a:lnSpc>
              <a:buFontTx/>
              <a:buNone/>
            </a:pPr>
            <a:endParaRPr lang="en-US" sz="2400"/>
          </a:p>
          <a:p>
            <a:pPr>
              <a:lnSpc>
                <a:spcPct val="90000"/>
              </a:lnSpc>
            </a:pPr>
            <a:endParaRPr lang="es-ES" sz="20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2ECBB-3AC0-4080-A494-9861FA5455B6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92524-7705-46A8-97FA-AA201ABF9D73}" type="slidenum">
              <a:rPr lang="en-US"/>
              <a:pPr/>
              <a:t>11</a:t>
            </a:fld>
            <a:endParaRPr lang="en-US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OPCIONES ESTRATEGICAS</a:t>
            </a:r>
            <a:endParaRPr lang="es-E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Fortalecer gobernabilidad fiscal</a:t>
            </a:r>
          </a:p>
          <a:p>
            <a:r>
              <a:rPr lang="es-ES"/>
              <a:t>Desarrollar presupuesto por resultados</a:t>
            </a:r>
          </a:p>
          <a:p>
            <a:r>
              <a:rPr lang="es-ES"/>
              <a:t>Asegurar apoyo político</a:t>
            </a:r>
          </a:p>
          <a:p>
            <a:r>
              <a:rPr lang="es-ES"/>
              <a:t>Buscar benchmarks y retroalimentación</a:t>
            </a:r>
          </a:p>
          <a:p>
            <a:r>
              <a:rPr lang="es-ES"/>
              <a:t>Fortalecer consistencia de sistema</a:t>
            </a:r>
          </a:p>
          <a:p>
            <a:r>
              <a:rPr lang="es-ES"/>
              <a:t>Desarrollar a la DIPRES como organización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6756D-01BD-4ECC-A501-D373D9D93B7B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262D7-ED60-46C8-907E-73EE4D4A3477}" type="slidenum">
              <a:rPr lang="en-US"/>
              <a:pPr/>
              <a:t>12</a:t>
            </a:fld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DEFINIENDO UNA BUENA GESTION PRESUPUESTARIA</a:t>
            </a:r>
            <a:endParaRPr lang="es-E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343400"/>
          </a:xfrm>
        </p:spPr>
        <p:txBody>
          <a:bodyPr/>
          <a:lstStyle/>
          <a:p>
            <a:r>
              <a:rPr lang="es-CL"/>
              <a:t>Eficacia macro: cumplir los objetivos de la política fiscal</a:t>
            </a:r>
          </a:p>
          <a:p>
            <a:r>
              <a:rPr lang="es-CL"/>
              <a:t>Eficiencia en la asignación de los recursos</a:t>
            </a:r>
          </a:p>
          <a:p>
            <a:r>
              <a:rPr lang="es-CL"/>
              <a:t>Eficiencia en el uso de los recursos</a:t>
            </a:r>
          </a:p>
          <a:p>
            <a:r>
              <a:rPr lang="es-CL"/>
              <a:t>Transparencia en la generación y aplicación de los recursos públicos</a:t>
            </a:r>
            <a:endParaRPr lang="es-E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67000"/>
            <a:ext cx="7772400" cy="1143000"/>
          </a:xfrm>
        </p:spPr>
        <p:txBody>
          <a:bodyPr/>
          <a:lstStyle/>
          <a:p>
            <a:r>
              <a:rPr lang="es-CL"/>
              <a:t>PRINCIPALES INICIATIVAS</a:t>
            </a:r>
            <a:endParaRPr lang="es-E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949C3-7B78-4BF9-86E0-1949D484187C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CEC06-C8C9-4F26-B4DD-CA1EC0468645}" type="slidenum">
              <a:rPr lang="en-US"/>
              <a:pPr/>
              <a:t>14</a:t>
            </a:fld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/>
          <a:lstStyle/>
          <a:p>
            <a:r>
              <a:rPr lang="es-CL"/>
              <a:t>EFICACIA MACRO</a:t>
            </a:r>
            <a:endParaRPr lang="es-E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CL" sz="2400"/>
              <a:t>Balance estructural (2000)</a:t>
            </a:r>
          </a:p>
          <a:p>
            <a:pPr lvl="1">
              <a:lnSpc>
                <a:spcPct val="90000"/>
              </a:lnSpc>
            </a:pPr>
            <a:r>
              <a:rPr lang="es-CL" sz="2000"/>
              <a:t>Antecedentes: estudios sobre indicadores de política fiscal</a:t>
            </a:r>
          </a:p>
          <a:p>
            <a:pPr lvl="1">
              <a:lnSpc>
                <a:spcPct val="90000"/>
              </a:lnSpc>
            </a:pPr>
            <a:r>
              <a:rPr lang="es-CL" sz="2000"/>
              <a:t>A contar de 2001 el gobierno central generará  anualmente un superavit estructural equivalente a un 1% del PIB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Aplicación con riguroso monitoreo, garantías de transparencia</a:t>
            </a:r>
          </a:p>
          <a:p>
            <a:pPr>
              <a:lnSpc>
                <a:spcPct val="90000"/>
              </a:lnSpc>
            </a:pPr>
            <a:r>
              <a:rPr lang="es-ES" sz="2400"/>
              <a:t>Programa financiero de mediano plazo (2001)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Antecedentes: LAFE 1975, ejercicios internos en 1998-99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Programa financiero a 3 años, publicado en IFP</a:t>
            </a:r>
          </a:p>
          <a:p>
            <a:pPr>
              <a:lnSpc>
                <a:spcPct val="90000"/>
              </a:lnSpc>
            </a:pPr>
            <a:r>
              <a:rPr lang="es-ES" sz="2400"/>
              <a:t>Gestión de activos y pasivos financieros (2002)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Antecedentes: decisiones sobre aplicación de superávit fiscal en 1990s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Formación de división especializada, acuerdos con Tesorería, BancoEstado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Reducción saldos líquidos, regulación mesas de dinero, operaciones de cobertura financiera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ECD7-B756-4CCB-9CA8-D06F4F222706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9E0BB-1D4E-4F76-A6D6-4EDB742B6DDE}" type="slidenum">
              <a:rPr lang="en-US"/>
              <a:pPr/>
              <a:t>15</a:t>
            </a:fld>
            <a:endParaRPr 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EFICIENCIA EN ASIGNACION DE RECURSOS</a:t>
            </a:r>
            <a:endParaRPr lang="es-E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CL" sz="2400"/>
              <a:t>Evaluación de programas (1997)</a:t>
            </a:r>
            <a:endParaRPr lang="es-ES" sz="2400"/>
          </a:p>
          <a:p>
            <a:pPr lvl="1">
              <a:lnSpc>
                <a:spcPct val="90000"/>
              </a:lnSpc>
            </a:pPr>
            <a:r>
              <a:rPr lang="es-ES" sz="2000"/>
              <a:t>Antecedentes: evaluaciones programas con financiamiento externo, protocolo presupuestario 1996</a:t>
            </a:r>
          </a:p>
          <a:p>
            <a:pPr lvl="1">
              <a:lnSpc>
                <a:spcPct val="90000"/>
              </a:lnSpc>
            </a:pPr>
            <a:r>
              <a:rPr lang="es-CL" sz="2000"/>
              <a:t>Programas seleccionados anualmente para ser evaluados por paneles independientes, informe final de evalaución que incluye  conclusiones y recomendaciones son  enviados al Congreso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Tres tipos de evaluación: consistencia, impacto, evaluación comprehensiva del gasto</a:t>
            </a:r>
          </a:p>
          <a:p>
            <a:pPr lvl="1">
              <a:lnSpc>
                <a:spcPct val="90000"/>
              </a:lnSpc>
            </a:pPr>
            <a:r>
              <a:rPr lang="es-CL" sz="2000"/>
              <a:t>194 evaluaciones realizadas, equivalentes a 61% del gasto en programas evaluables</a:t>
            </a:r>
          </a:p>
          <a:p>
            <a:pPr lvl="1">
              <a:lnSpc>
                <a:spcPct val="90000"/>
              </a:lnSpc>
            </a:pPr>
            <a:r>
              <a:rPr lang="es-CL" sz="2000"/>
              <a:t>40% evaluaciones 2000-2005 recomiendan rediseños sustantivos, incluyendo reubicación y terminación</a:t>
            </a:r>
          </a:p>
          <a:p>
            <a:pPr lvl="1">
              <a:lnSpc>
                <a:spcPct val="90000"/>
              </a:lnSpc>
            </a:pPr>
            <a:r>
              <a:rPr lang="es-CL" sz="2000"/>
              <a:t>1.689 compromisos suscritos con DIPRES en base a recomendaciones de evaluaciones 1999-2004, 73% cumplido</a:t>
            </a:r>
          </a:p>
          <a:p>
            <a:pPr lvl="1">
              <a:lnSpc>
                <a:spcPct val="90000"/>
              </a:lnSpc>
            </a:pPr>
            <a:r>
              <a:rPr lang="es-CL" sz="2000"/>
              <a:t>Evaluación del seguimiento de compromisos y envío al Congreso en BGI</a:t>
            </a:r>
            <a:endParaRPr lang="es-ES" sz="20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3598A-B337-4CCC-8FB0-0926D85E3B88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14E90-3269-4A1B-869F-C7A836A761CD}" type="slidenum">
              <a:rPr lang="en-US"/>
              <a:pPr/>
              <a:t>16</a:t>
            </a:fld>
            <a:endParaRPr lang="en-US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EFICIENCIA EN ASIGNACION DE RECURSOS</a:t>
            </a:r>
            <a:endParaRPr lang="es-E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sz="2400"/>
              <a:t>Fondo concursable (2000-2003)</a:t>
            </a:r>
          </a:p>
          <a:p>
            <a:pPr lvl="1"/>
            <a:r>
              <a:rPr lang="es-CL" sz="2000"/>
              <a:t>Antecedentes: debate sobre incrementalismo presupuestario, experiencia en formulación de propuestas presupuestarias</a:t>
            </a:r>
          </a:p>
          <a:p>
            <a:pPr lvl="1"/>
            <a:r>
              <a:rPr lang="es-CL" sz="2000"/>
              <a:t>Fondo formado por diferencia entre gasto compatible con meta fiscal y gasto inercial</a:t>
            </a:r>
          </a:p>
          <a:p>
            <a:pPr lvl="1"/>
            <a:r>
              <a:rPr lang="es-CL" sz="2000"/>
              <a:t>Instituciones postulan proyectos formulados en marco lógico</a:t>
            </a:r>
          </a:p>
          <a:p>
            <a:pPr lvl="1"/>
            <a:r>
              <a:rPr lang="es-CL" sz="2000"/>
              <a:t>Selección de proyectos en base a calidad de formulación, consistencia con prioridades de gobierno</a:t>
            </a:r>
          </a:p>
          <a:p>
            <a:endParaRPr lang="es-E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0E16A-68E5-46C8-AA0C-3E9FC42CB82A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290B-2D3E-4F42-94D5-878611A6A8A5}" type="slidenum">
              <a:rPr lang="en-US"/>
              <a:pPr/>
              <a:t>17</a:t>
            </a:fld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838200"/>
          </a:xfrm>
        </p:spPr>
        <p:txBody>
          <a:bodyPr/>
          <a:lstStyle/>
          <a:p>
            <a:r>
              <a:rPr lang="es-CL"/>
              <a:t>EFICIENCIA EN USO DE RECURSOS</a:t>
            </a:r>
            <a:endParaRPr lang="es-E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sz="2400"/>
              <a:t>Indicadores de desempeño (1994)</a:t>
            </a:r>
          </a:p>
          <a:p>
            <a:pPr lvl="1"/>
            <a:r>
              <a:rPr lang="es-CL" sz="2000"/>
              <a:t>Antecedentes: experiencia en países OCDE, plan piloto 1994</a:t>
            </a:r>
          </a:p>
          <a:p>
            <a:pPr lvl="1"/>
            <a:r>
              <a:rPr lang="es-CL" sz="2000"/>
              <a:t>Indicadores de eficacia, economía, eficiencia, calidad de servicio con metas en el proceso presupuestario</a:t>
            </a:r>
          </a:p>
          <a:p>
            <a:pPr lvl="1"/>
            <a:r>
              <a:rPr lang="es-CL" sz="2000"/>
              <a:t>1.552 indicadores en 136 instituciones</a:t>
            </a:r>
          </a:p>
          <a:p>
            <a:pPr lvl="1"/>
            <a:r>
              <a:rPr lang="es-CL" sz="2000"/>
              <a:t>Desempeño reportado en presupuesto y enviado al Congreso en proceso presupuestario y en BGI</a:t>
            </a:r>
          </a:p>
          <a:p>
            <a:pPr lvl="1"/>
            <a:r>
              <a:rPr lang="es-CL" sz="2000"/>
              <a:t>Apoyado en Sistema de Planificación y Control de Gestión monitoreado por PMG</a:t>
            </a:r>
            <a:endParaRPr lang="es-ES" sz="2000"/>
          </a:p>
          <a:p>
            <a:pPr>
              <a:buFontTx/>
              <a:buNone/>
            </a:pPr>
            <a:endParaRPr lang="es-ES" sz="20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E0909-BE64-4A51-A036-ABA3CD80A5C3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A0A1-1B74-4165-8FC7-208A2CE1A215}" type="slidenum">
              <a:rPr lang="en-US"/>
              <a:pPr/>
              <a:t>18</a:t>
            </a:fld>
            <a:endParaRPr lang="en-US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/>
          <a:lstStyle/>
          <a:p>
            <a:r>
              <a:rPr lang="es-CL"/>
              <a:t>EFICIENCIA EN USO DE RECURSOS</a:t>
            </a:r>
            <a:endParaRPr lang="es-E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CL" sz="2400"/>
              <a:t>Programas de mejoramiento de gestión (2000)</a:t>
            </a:r>
          </a:p>
          <a:p>
            <a:pPr lvl="1">
              <a:lnSpc>
                <a:spcPct val="90000"/>
              </a:lnSpc>
            </a:pPr>
            <a:r>
              <a:rPr lang="es-CL" sz="2000"/>
              <a:t>Antecedentes: acuerdo ANEF-Gobierno para bonificación por desempeño institucional, instructivos presidenciales incumplidos</a:t>
            </a:r>
          </a:p>
          <a:p>
            <a:pPr lvl="1">
              <a:lnSpc>
                <a:spcPct val="90000"/>
              </a:lnSpc>
            </a:pPr>
            <a:r>
              <a:rPr lang="es-CL" sz="2000"/>
              <a:t>Bono anual pagado sobre la base del progreso de instituciones en relación a metas en siete áreas claves de administración, enfoque “benchmark”</a:t>
            </a:r>
          </a:p>
          <a:p>
            <a:pPr lvl="1">
              <a:lnSpc>
                <a:spcPct val="90000"/>
              </a:lnSpc>
            </a:pPr>
            <a:r>
              <a:rPr lang="es-CL" sz="2000"/>
              <a:t>En aplicación en 185 instituciones</a:t>
            </a:r>
          </a:p>
          <a:p>
            <a:pPr lvl="1">
              <a:lnSpc>
                <a:spcPct val="90000"/>
              </a:lnSpc>
            </a:pPr>
            <a:r>
              <a:rPr lang="es-CL" sz="2000"/>
              <a:t>En último proceso 75% de instituciones se ubican en tramo máximo</a:t>
            </a:r>
          </a:p>
          <a:p>
            <a:pPr lvl="1">
              <a:lnSpc>
                <a:spcPct val="90000"/>
              </a:lnSpc>
            </a:pPr>
            <a:r>
              <a:rPr lang="es-CL" sz="2000"/>
              <a:t>Avance comprometido 91% respecto de metas máximas del Marco Básico</a:t>
            </a:r>
          </a:p>
          <a:p>
            <a:pPr lvl="1">
              <a:lnSpc>
                <a:spcPct val="90000"/>
              </a:lnSpc>
            </a:pPr>
            <a:r>
              <a:rPr lang="es-CL" sz="2000"/>
              <a:t>Se crea Marco Avanzado, en base a norma ISO, parte con 20 instituciones</a:t>
            </a:r>
          </a:p>
          <a:p>
            <a:pPr lvl="1">
              <a:lnSpc>
                <a:spcPct val="90000"/>
              </a:lnSpc>
            </a:pPr>
            <a:r>
              <a:rPr lang="es-CL" sz="2000"/>
              <a:t>Resultados del PMG enviados al Congreso en BGI</a:t>
            </a:r>
          </a:p>
          <a:p>
            <a:pPr lvl="1">
              <a:lnSpc>
                <a:spcPct val="90000"/>
              </a:lnSpc>
            </a:pPr>
            <a:r>
              <a:rPr lang="es-CL" sz="2000"/>
              <a:t>Devolución de autoridad financiera a quienes tienen mejor desempeño</a:t>
            </a:r>
            <a:endParaRPr lang="es-ES" sz="2000"/>
          </a:p>
          <a:p>
            <a:pPr lvl="1">
              <a:lnSpc>
                <a:spcPct val="90000"/>
              </a:lnSpc>
            </a:pPr>
            <a:endParaRPr lang="es-ES" sz="1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5A360-9DA2-431E-993B-3A36C7789B36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EE25-C675-4C63-B588-814DAA0323FC}" type="slidenum">
              <a:rPr lang="en-US"/>
              <a:pPr/>
              <a:t>19</a:t>
            </a:fld>
            <a:endParaRPr lang="en-US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EFICIENCIA EN USO DE RECURSOS</a:t>
            </a:r>
            <a:endParaRPr lang="es-E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sz="2400"/>
              <a:t>Nuevo trato laboral (2003)</a:t>
            </a:r>
          </a:p>
          <a:p>
            <a:pPr lvl="1"/>
            <a:r>
              <a:rPr lang="es-ES" sz="2000"/>
              <a:t>Antecedentes: reformas parciales en segunda mitad de los 90, acuerdo gobierno-ANEF 2002</a:t>
            </a:r>
          </a:p>
          <a:p>
            <a:pPr lvl="1"/>
            <a:r>
              <a:rPr lang="es-ES" sz="2000"/>
              <a:t>Amplía y readecúa bonificaciones por desempeño</a:t>
            </a:r>
          </a:p>
          <a:p>
            <a:pPr lvl="1"/>
            <a:r>
              <a:rPr lang="es-ES" sz="2000"/>
              <a:t>Provisión de vacantes por concurso, no ascenso automático en directivos, profesionales, técnicos</a:t>
            </a:r>
          </a:p>
          <a:p>
            <a:pPr lvl="1"/>
            <a:r>
              <a:rPr lang="es-ES" sz="2000"/>
              <a:t>Directivos de tercer nivel resueltos en concursos abiertos a toda la administración pública</a:t>
            </a:r>
          </a:p>
          <a:p>
            <a:pPr lvl="1"/>
            <a:r>
              <a:rPr lang="es-ES" sz="2000"/>
              <a:t>Sistema de Alta Dirección Pública</a:t>
            </a:r>
          </a:p>
          <a:p>
            <a:pPr lvl="1"/>
            <a:r>
              <a:rPr lang="es-ES" sz="2000"/>
              <a:t>Crea Dirección Nacional de Servicio Civil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14600"/>
            <a:ext cx="7772400" cy="1600200"/>
          </a:xfrm>
        </p:spPr>
        <p:txBody>
          <a:bodyPr/>
          <a:lstStyle/>
          <a:p>
            <a:r>
              <a:rPr lang="es-CL"/>
              <a:t>LA DIRECCIÓN DE PRESUPUESTOS Y LA INSTITUCIONALIDAD FINANCIERA PÚBLICA EN CHILE</a:t>
            </a:r>
            <a:endParaRPr lang="es-E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DED29-7C4A-4E73-893D-345FF514E2E3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F4E3E-4207-4E06-ADC3-EF451791D9F1}" type="slidenum">
              <a:rPr lang="en-US"/>
              <a:pPr/>
              <a:t>20</a:t>
            </a:fld>
            <a:endParaRPr lang="en-US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09600"/>
          </a:xfrm>
        </p:spPr>
        <p:txBody>
          <a:bodyPr/>
          <a:lstStyle/>
          <a:p>
            <a:r>
              <a:rPr lang="es-CL"/>
              <a:t>TRANSPARENCIA</a:t>
            </a:r>
            <a:endParaRPr lang="es-E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7772400" cy="518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CL" sz="2400"/>
              <a:t>Eliminación de anomalías presupuestarias (2003)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Antecedentes: escándalos 2002-2003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Remuneraciones y dedicación exclusiva de autoridades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Regulación de gastos reservados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Publicación de estadísticas LRC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Prohibición de pagos diferidos, límites a deuda hospitalaria</a:t>
            </a:r>
          </a:p>
          <a:p>
            <a:pPr>
              <a:lnSpc>
                <a:spcPct val="90000"/>
              </a:lnSpc>
            </a:pPr>
            <a:r>
              <a:rPr lang="es-ES" sz="2400"/>
              <a:t>Estadísticas fiscales (2003)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Antecedentes: GFS 2001, migración a base devengada en OCDE, metodología BE, cuestionamientos a calidad de estadísticas fiscales 2002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Adopción de estándar GFS FMI 2001, contabilidad sobre base devengada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Adopción de estándar FMI-UN para clasificación funcional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Estadísticas mensuales, trimestrales, anuales 1987-2004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Ampliación cobertura a gobierno central extrapresupuestario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Informe semestral sobre deuda pública</a:t>
            </a:r>
          </a:p>
          <a:p>
            <a:pPr>
              <a:lnSpc>
                <a:spcPct val="90000"/>
              </a:lnSpc>
            </a:pPr>
            <a:endParaRPr lang="es-ES" sz="24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A15F8-C1C3-46CE-92E2-AD5B713AF327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66913-ECAD-4FDB-ABB7-E9D1BE406CB2}" type="slidenum">
              <a:rPr lang="en-US"/>
              <a:pPr/>
              <a:t>21</a:t>
            </a:fld>
            <a:endParaRPr lang="en-US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85800"/>
          </a:xfrm>
        </p:spPr>
        <p:txBody>
          <a:bodyPr/>
          <a:lstStyle/>
          <a:p>
            <a:r>
              <a:rPr lang="es-CL"/>
              <a:t>TRANSPARENCIA</a:t>
            </a:r>
            <a:endParaRPr lang="es-E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7772400" cy="518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CL" sz="2400"/>
              <a:t>BGI (1997)</a:t>
            </a:r>
          </a:p>
          <a:p>
            <a:pPr lvl="1">
              <a:lnSpc>
                <a:spcPct val="90000"/>
              </a:lnSpc>
            </a:pPr>
            <a:r>
              <a:rPr lang="es-CL" sz="2000"/>
              <a:t>Reporte anual preparado por cada Servicio sobre el desempeño en relación al presupuesto, metas, compromisos institucionales</a:t>
            </a:r>
          </a:p>
          <a:p>
            <a:pPr lvl="1">
              <a:lnSpc>
                <a:spcPct val="90000"/>
              </a:lnSpc>
            </a:pPr>
            <a:r>
              <a:rPr lang="es-CL" sz="2000"/>
              <a:t>200 servicios envían BGI a la Comisión Permanente de Presupuestos del Congreso</a:t>
            </a:r>
          </a:p>
          <a:p>
            <a:pPr lvl="1">
              <a:lnSpc>
                <a:spcPct val="90000"/>
              </a:lnSpc>
            </a:pPr>
            <a:r>
              <a:rPr lang="es-CL" sz="2000"/>
              <a:t>BGI  base  para reporte del Presidente y revisión por la Comisión Permanente de Presupuestos del Congreso</a:t>
            </a:r>
          </a:p>
          <a:p>
            <a:pPr>
              <a:lnSpc>
                <a:spcPct val="90000"/>
              </a:lnSpc>
            </a:pPr>
            <a:r>
              <a:rPr lang="es-CL" sz="2400"/>
              <a:t>SIGFE (2000)</a:t>
            </a:r>
          </a:p>
          <a:p>
            <a:pPr lvl="1">
              <a:lnSpc>
                <a:spcPct val="90000"/>
              </a:lnSpc>
            </a:pPr>
            <a:r>
              <a:rPr lang="es-ES" sz="1800"/>
              <a:t>Antecedentes: sistemas internos DIPRES, Contraloría, Sistemas integrados en varios países de ALC</a:t>
            </a:r>
          </a:p>
          <a:p>
            <a:pPr lvl="1">
              <a:lnSpc>
                <a:spcPct val="90000"/>
              </a:lnSpc>
            </a:pPr>
            <a:r>
              <a:rPr lang="es-ES" sz="1800"/>
              <a:t>Sistema integrado de información y gestión financiera</a:t>
            </a:r>
          </a:p>
          <a:p>
            <a:pPr lvl="1">
              <a:lnSpc>
                <a:spcPct val="90000"/>
              </a:lnSpc>
            </a:pPr>
            <a:r>
              <a:rPr lang="es-ES" sz="1800"/>
              <a:t>Desarrollo propio SIGFE transaccional, homologación futura de otros sistemas</a:t>
            </a:r>
          </a:p>
          <a:p>
            <a:pPr lvl="1">
              <a:lnSpc>
                <a:spcPct val="90000"/>
              </a:lnSpc>
            </a:pPr>
            <a:r>
              <a:rPr lang="es-ES" sz="1800"/>
              <a:t>Provee servicios a gestión financiera institucional e informes agregados a organismos rectores</a:t>
            </a:r>
          </a:p>
          <a:p>
            <a:pPr lvl="1">
              <a:lnSpc>
                <a:spcPct val="90000"/>
              </a:lnSpc>
            </a:pPr>
            <a:r>
              <a:rPr lang="es-ES" sz="1800"/>
              <a:t>Iniciativa conjunta DIPRES-Contraloría, apoyo Banco Mundial</a:t>
            </a:r>
          </a:p>
          <a:p>
            <a:pPr lvl="1">
              <a:lnSpc>
                <a:spcPct val="90000"/>
              </a:lnSpc>
            </a:pPr>
            <a:r>
              <a:rPr lang="es-ES" sz="1800"/>
              <a:t>Integrará a 391 instituciones, 352 con sistema SIGFE, 39 homologados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F0134-2BB9-4E1E-90C5-5579065101CD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61D01-0F3C-4736-866F-1D1539AED7C3}" type="slidenum">
              <a:rPr lang="en-US"/>
              <a:pPr/>
              <a:t>22</a:t>
            </a:fld>
            <a:endParaRPr lang="en-US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TRANSPARENCIA</a:t>
            </a:r>
            <a:endParaRPr lang="es-E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sz="2400"/>
              <a:t>Informe de Finanzas Públicas (2002)</a:t>
            </a:r>
          </a:p>
          <a:p>
            <a:pPr lvl="1"/>
            <a:r>
              <a:rPr lang="es-ES" sz="2000"/>
              <a:t>Antecedentes: documento aspectos macroeconómicos del presupuesto</a:t>
            </a:r>
          </a:p>
          <a:p>
            <a:pPr lvl="1"/>
            <a:r>
              <a:rPr lang="es-ES" sz="2000"/>
              <a:t>Informe de respaldo a la presentación presupuestaria</a:t>
            </a:r>
          </a:p>
          <a:p>
            <a:pPr lvl="1"/>
            <a:r>
              <a:rPr lang="es-ES" sz="2000"/>
              <a:t>Incluye:</a:t>
            </a:r>
          </a:p>
          <a:p>
            <a:pPr lvl="2"/>
            <a:r>
              <a:rPr lang="es-ES" sz="1800"/>
              <a:t>Antecedentes del presupuesto</a:t>
            </a:r>
          </a:p>
          <a:p>
            <a:pPr lvl="2"/>
            <a:r>
              <a:rPr lang="es-ES" sz="1800"/>
              <a:t>programa financiero de mediano plazo</a:t>
            </a:r>
          </a:p>
          <a:p>
            <a:pPr lvl="2"/>
            <a:r>
              <a:rPr lang="es-ES" sz="1800"/>
              <a:t>Tópicos de finazas públicas</a:t>
            </a:r>
          </a:p>
          <a:p>
            <a:pPr lvl="2"/>
            <a:r>
              <a:rPr lang="es-ES" sz="1800"/>
              <a:t>Avances en gestión financiera</a:t>
            </a:r>
          </a:p>
          <a:p>
            <a:pPr lvl="2"/>
            <a:r>
              <a:rPr lang="es-ES" sz="1800"/>
              <a:t>Activos, pasivos, gastos tributarios</a:t>
            </a:r>
          </a:p>
          <a:p>
            <a:pPr lvl="1"/>
            <a:r>
              <a:rPr lang="es-ES" sz="2000"/>
              <a:t>Obligatorio a partir de reforma LAFE 2003</a:t>
            </a:r>
          </a:p>
          <a:p>
            <a:pPr lvl="1"/>
            <a:r>
              <a:rPr lang="es-ES" sz="2000"/>
              <a:t>En el futuro incluirá balance estructural</a:t>
            </a:r>
          </a:p>
          <a:p>
            <a:pPr lvl="1"/>
            <a:endParaRPr lang="es-E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Oval 2"/>
          <p:cNvSpPr>
            <a:spLocks noChangeArrowheads="1"/>
          </p:cNvSpPr>
          <p:nvPr/>
        </p:nvSpPr>
        <p:spPr bwMode="auto">
          <a:xfrm>
            <a:off x="2209800" y="3581400"/>
            <a:ext cx="1295400" cy="685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s-CL" sz="1200" b="1"/>
              <a:t>FORMULACIÓN</a:t>
            </a:r>
            <a:endParaRPr lang="es-ES" sz="1200" b="1"/>
          </a:p>
        </p:txBody>
      </p:sp>
      <p:sp>
        <p:nvSpPr>
          <p:cNvPr id="50179" name="Oval 3"/>
          <p:cNvSpPr>
            <a:spLocks noChangeArrowheads="1"/>
          </p:cNvSpPr>
          <p:nvPr/>
        </p:nvSpPr>
        <p:spPr bwMode="auto">
          <a:xfrm>
            <a:off x="3733800" y="4724400"/>
            <a:ext cx="1219200" cy="685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s-CL" sz="1200" b="1"/>
              <a:t>EVALUACIÓN</a:t>
            </a:r>
            <a:endParaRPr lang="es-ES" sz="1200" b="1"/>
          </a:p>
        </p:txBody>
      </p:sp>
      <p:sp>
        <p:nvSpPr>
          <p:cNvPr id="50180" name="Oval 4"/>
          <p:cNvSpPr>
            <a:spLocks noChangeArrowheads="1"/>
          </p:cNvSpPr>
          <p:nvPr/>
        </p:nvSpPr>
        <p:spPr bwMode="auto">
          <a:xfrm>
            <a:off x="5181600" y="3581400"/>
            <a:ext cx="1219200" cy="685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s-CL" sz="1200" b="1"/>
              <a:t>EJECUCIÓN</a:t>
            </a:r>
            <a:endParaRPr lang="es-ES" sz="1200" b="1"/>
          </a:p>
        </p:txBody>
      </p:sp>
      <p:sp>
        <p:nvSpPr>
          <p:cNvPr id="50181" name="Oval 5"/>
          <p:cNvSpPr>
            <a:spLocks noChangeArrowheads="1"/>
          </p:cNvSpPr>
          <p:nvPr/>
        </p:nvSpPr>
        <p:spPr bwMode="auto">
          <a:xfrm>
            <a:off x="3657600" y="2286000"/>
            <a:ext cx="1219200" cy="685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s-CL" sz="1200" b="1"/>
              <a:t>APROBACIÓN</a:t>
            </a:r>
            <a:endParaRPr lang="es-ES" sz="1200" b="1"/>
          </a:p>
        </p:txBody>
      </p:sp>
      <p:sp>
        <p:nvSpPr>
          <p:cNvPr id="50182" name="AutoShape 6"/>
          <p:cNvSpPr>
            <a:spLocks noChangeArrowheads="1"/>
          </p:cNvSpPr>
          <p:nvPr/>
        </p:nvSpPr>
        <p:spPr bwMode="auto">
          <a:xfrm>
            <a:off x="2667000" y="2286000"/>
            <a:ext cx="914400" cy="12192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0183" name="AutoShape 7"/>
          <p:cNvSpPr>
            <a:spLocks noChangeArrowheads="1"/>
          </p:cNvSpPr>
          <p:nvPr/>
        </p:nvSpPr>
        <p:spPr bwMode="auto">
          <a:xfrm rot="-5446608">
            <a:off x="2627313" y="4225925"/>
            <a:ext cx="914400" cy="11430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0184" name="AutoShape 8"/>
          <p:cNvSpPr>
            <a:spLocks noChangeArrowheads="1"/>
          </p:cNvSpPr>
          <p:nvPr/>
        </p:nvSpPr>
        <p:spPr bwMode="auto">
          <a:xfrm rot="-10787454">
            <a:off x="5029200" y="4343400"/>
            <a:ext cx="914400" cy="9906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0185" name="AutoShape 9"/>
          <p:cNvSpPr>
            <a:spLocks noChangeArrowheads="1"/>
          </p:cNvSpPr>
          <p:nvPr/>
        </p:nvSpPr>
        <p:spPr bwMode="auto">
          <a:xfrm rot="5524462">
            <a:off x="4998244" y="2401094"/>
            <a:ext cx="1066800" cy="1141412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0186" name="Text Box 10"/>
          <p:cNvSpPr txBox="1">
            <a:spLocks noChangeArrowheads="1"/>
          </p:cNvSpPr>
          <p:nvPr/>
        </p:nvSpPr>
        <p:spPr bwMode="auto">
          <a:xfrm>
            <a:off x="152400" y="2489200"/>
            <a:ext cx="1828800" cy="1438275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-"/>
            </a:pPr>
            <a:r>
              <a:rPr lang="es-CL" sz="1000"/>
              <a:t>Ministerio de Hacienda fuerte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-"/>
            </a:pPr>
            <a:r>
              <a:rPr lang="es-CL" sz="1000"/>
              <a:t>Presupuesto comprehensivo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-"/>
            </a:pPr>
            <a:r>
              <a:rPr lang="es-CL" sz="1000"/>
              <a:t>Afectación de impuestos prohibida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-"/>
            </a:pPr>
            <a:r>
              <a:rPr lang="es-CL" sz="1000"/>
              <a:t> Fondo del Cobre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-"/>
            </a:pPr>
            <a:r>
              <a:rPr lang="es-CL" sz="1000"/>
              <a:t>Evaluación de proyectos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-"/>
            </a:pPr>
            <a:r>
              <a:rPr lang="es-CL" sz="1000"/>
              <a:t>Escala única de sueldos</a:t>
            </a:r>
            <a:endParaRPr lang="es-ES" sz="1000"/>
          </a:p>
        </p:txBody>
      </p:sp>
      <p:sp>
        <p:nvSpPr>
          <p:cNvPr id="50187" name="Text Box 11"/>
          <p:cNvSpPr txBox="1">
            <a:spLocks noChangeArrowheads="1"/>
          </p:cNvSpPr>
          <p:nvPr/>
        </p:nvSpPr>
        <p:spPr bwMode="auto">
          <a:xfrm>
            <a:off x="1371600" y="1143000"/>
            <a:ext cx="1219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s-SV" sz="1000"/>
          </a:p>
        </p:txBody>
      </p:sp>
      <p:sp>
        <p:nvSpPr>
          <p:cNvPr id="50188" name="Text Box 12"/>
          <p:cNvSpPr txBox="1">
            <a:spLocks noChangeArrowheads="1"/>
          </p:cNvSpPr>
          <p:nvPr/>
        </p:nvSpPr>
        <p:spPr bwMode="auto">
          <a:xfrm>
            <a:off x="685800" y="1219200"/>
            <a:ext cx="1981200" cy="2540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CL" sz="1000"/>
              <a:t>-Exposición Hacienda Pública</a:t>
            </a:r>
            <a:endParaRPr lang="es-ES" sz="1000"/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3048000" y="152400"/>
            <a:ext cx="2438400" cy="12446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CL" sz="1000"/>
              <a:t>-Limitado poder del Congreso para introducir modificaciones </a:t>
            </a:r>
          </a:p>
          <a:p>
            <a:pPr eaLnBrk="1" hangingPunct="1">
              <a:spcBef>
                <a:spcPct val="50000"/>
              </a:spcBef>
            </a:pPr>
            <a:r>
              <a:rPr lang="es-CL" sz="1000"/>
              <a:t>-Plazos constitucionales, propuesta del Ejecutivo por defecto</a:t>
            </a:r>
          </a:p>
          <a:p>
            <a:pPr eaLnBrk="1" hangingPunct="1">
              <a:spcBef>
                <a:spcPct val="50000"/>
              </a:spcBef>
            </a:pPr>
            <a:r>
              <a:rPr lang="es-CL" sz="1000"/>
              <a:t>-Quórum especial para solicitar préstamos</a:t>
            </a:r>
          </a:p>
          <a:p>
            <a:pPr eaLnBrk="1" hangingPunct="1">
              <a:spcBef>
                <a:spcPct val="50000"/>
              </a:spcBef>
            </a:pPr>
            <a:r>
              <a:rPr lang="es-CL" sz="1000"/>
              <a:t>-Comisión Mixta de Presupuesto</a:t>
            </a:r>
            <a:endParaRPr lang="es-ES" sz="1000"/>
          </a:p>
        </p:txBody>
      </p:sp>
      <p:sp>
        <p:nvSpPr>
          <p:cNvPr id="50190" name="Text Box 14"/>
          <p:cNvSpPr txBox="1">
            <a:spLocks noChangeArrowheads="1"/>
          </p:cNvSpPr>
          <p:nvPr/>
        </p:nvSpPr>
        <p:spPr bwMode="auto">
          <a:xfrm>
            <a:off x="5791200" y="304800"/>
            <a:ext cx="2438400" cy="8001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s-CL" sz="1000"/>
              <a:t>-Fuerte limitante a sobre gastar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s-CL" sz="1000"/>
              <a:t>-Pre-aprobación Contraloría General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s-CL" sz="1000"/>
              <a:t>-Aprobación de inversiones por parte de la DIPRES</a:t>
            </a:r>
            <a:endParaRPr lang="es-ES" sz="1000"/>
          </a:p>
        </p:txBody>
      </p:sp>
      <p:sp>
        <p:nvSpPr>
          <p:cNvPr id="50191" name="Text Box 15"/>
          <p:cNvSpPr txBox="1">
            <a:spLocks noChangeArrowheads="1"/>
          </p:cNvSpPr>
          <p:nvPr/>
        </p:nvSpPr>
        <p:spPr bwMode="auto">
          <a:xfrm>
            <a:off x="6553200" y="1905000"/>
            <a:ext cx="2362200" cy="14605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-"/>
            </a:pPr>
            <a:r>
              <a:rPr lang="es-CL" sz="1000"/>
              <a:t>Prohibición de préstamos del Banco Central 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-"/>
            </a:pPr>
            <a:r>
              <a:rPr lang="es-CL" sz="1000"/>
              <a:t>Flexibilidad presupuestaria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s-CL" sz="1000"/>
              <a:t>-Programa de caja-pagos descentralizados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s-CL" sz="1000"/>
              <a:t>-Compras públicas descentralizadas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s-CL" sz="1000"/>
              <a:t>-Reservas de contingencia centralizadas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s-CL" sz="1000"/>
              <a:t>-Informes de ejecución mensual a la CGR y a DIPRES </a:t>
            </a:r>
            <a:endParaRPr lang="es-ES" sz="1000"/>
          </a:p>
        </p:txBody>
      </p:sp>
      <p:sp>
        <p:nvSpPr>
          <p:cNvPr id="50192" name="Text Box 16"/>
          <p:cNvSpPr txBox="1">
            <a:spLocks noChangeArrowheads="1"/>
          </p:cNvSpPr>
          <p:nvPr/>
        </p:nvSpPr>
        <p:spPr bwMode="auto">
          <a:xfrm>
            <a:off x="6019800" y="5232400"/>
            <a:ext cx="2209800" cy="2540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CL" sz="1000"/>
              <a:t>-Contabilidad Gubernamental por CGR</a:t>
            </a:r>
            <a:endParaRPr lang="es-ES" sz="1000"/>
          </a:p>
        </p:txBody>
      </p:sp>
      <p:sp>
        <p:nvSpPr>
          <p:cNvPr id="50193" name="Text Box 17"/>
          <p:cNvSpPr txBox="1">
            <a:spLocks noChangeArrowheads="1"/>
          </p:cNvSpPr>
          <p:nvPr/>
        </p:nvSpPr>
        <p:spPr bwMode="auto">
          <a:xfrm>
            <a:off x="152400" y="3962400"/>
            <a:ext cx="1828800" cy="40640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CL" sz="1000"/>
              <a:t>-Comisiones técnicas bilaterales</a:t>
            </a:r>
            <a:endParaRPr lang="es-ES" sz="1000"/>
          </a:p>
        </p:txBody>
      </p:sp>
      <p:sp>
        <p:nvSpPr>
          <p:cNvPr id="50194" name="Text Box 18"/>
          <p:cNvSpPr txBox="1">
            <a:spLocks noChangeArrowheads="1"/>
          </p:cNvSpPr>
          <p:nvPr/>
        </p:nvSpPr>
        <p:spPr bwMode="auto">
          <a:xfrm>
            <a:off x="5791200" y="1143000"/>
            <a:ext cx="2438400" cy="71120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CL" sz="1000"/>
              <a:t>-Límite al gasto global</a:t>
            </a:r>
          </a:p>
          <a:p>
            <a:pPr eaLnBrk="1" hangingPunct="1">
              <a:spcBef>
                <a:spcPct val="50000"/>
              </a:spcBef>
            </a:pPr>
            <a:r>
              <a:rPr lang="es-CL" sz="1000"/>
              <a:t>-Programa de estadísticas fiscales</a:t>
            </a:r>
          </a:p>
          <a:p>
            <a:pPr eaLnBrk="1" hangingPunct="1">
              <a:spcBef>
                <a:spcPct val="50000"/>
              </a:spcBef>
            </a:pPr>
            <a:r>
              <a:rPr lang="es-CL" sz="1000"/>
              <a:t>-Informes sobre operaciones específicas</a:t>
            </a:r>
            <a:endParaRPr lang="es-ES" sz="1000"/>
          </a:p>
        </p:txBody>
      </p:sp>
      <p:sp>
        <p:nvSpPr>
          <p:cNvPr id="50195" name="Text Box 19"/>
          <p:cNvSpPr txBox="1">
            <a:spLocks noChangeArrowheads="1"/>
          </p:cNvSpPr>
          <p:nvPr/>
        </p:nvSpPr>
        <p:spPr bwMode="auto">
          <a:xfrm>
            <a:off x="6019800" y="5537200"/>
            <a:ext cx="2209800" cy="25400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CL" sz="1000"/>
              <a:t>-Indicadores de desempeño</a:t>
            </a:r>
            <a:endParaRPr lang="es-ES" sz="1000"/>
          </a:p>
        </p:txBody>
      </p:sp>
      <p:sp>
        <p:nvSpPr>
          <p:cNvPr id="50196" name="Text Box 20"/>
          <p:cNvSpPr txBox="1">
            <a:spLocks noChangeArrowheads="1"/>
          </p:cNvSpPr>
          <p:nvPr/>
        </p:nvSpPr>
        <p:spPr bwMode="auto">
          <a:xfrm>
            <a:off x="152400" y="4419600"/>
            <a:ext cx="1828800" cy="1012825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s-CL" sz="1000"/>
              <a:t>-Regla del superávit estructural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s-CL" sz="1000"/>
              <a:t>-PFMP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s-CL" sz="1000"/>
              <a:t>-Fondo concursable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s-CL" sz="1000"/>
              <a:t>-ESP2001-clasificador compatible</a:t>
            </a:r>
            <a:endParaRPr lang="es-ES" sz="1000"/>
          </a:p>
        </p:txBody>
      </p:sp>
      <p:sp>
        <p:nvSpPr>
          <p:cNvPr id="50197" name="Text Box 21"/>
          <p:cNvSpPr txBox="1">
            <a:spLocks noChangeArrowheads="1"/>
          </p:cNvSpPr>
          <p:nvPr/>
        </p:nvSpPr>
        <p:spPr bwMode="auto">
          <a:xfrm>
            <a:off x="685800" y="1498600"/>
            <a:ext cx="1981200" cy="939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CL" sz="1000"/>
              <a:t>-Documentación Comprehensiva de Presupuesto con: indicadores, evaluaciones, PMG</a:t>
            </a:r>
          </a:p>
          <a:p>
            <a:pPr eaLnBrk="1" hangingPunct="1">
              <a:spcBef>
                <a:spcPct val="50000"/>
              </a:spcBef>
            </a:pPr>
            <a:r>
              <a:rPr lang="es-CL" sz="1000"/>
              <a:t>-Informe de Finanzas Públicas, con PFMP, pasivos contingentes</a:t>
            </a:r>
            <a:endParaRPr lang="es-ES" sz="1000"/>
          </a:p>
        </p:txBody>
      </p:sp>
      <p:sp>
        <p:nvSpPr>
          <p:cNvPr id="50198" name="Text Box 22"/>
          <p:cNvSpPr txBox="1">
            <a:spLocks noChangeArrowheads="1"/>
          </p:cNvSpPr>
          <p:nvPr/>
        </p:nvSpPr>
        <p:spPr bwMode="auto">
          <a:xfrm>
            <a:off x="3048000" y="1422400"/>
            <a:ext cx="2438400" cy="5588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CL" sz="1000"/>
              <a:t>-Protocolo de Acuerdo, con estudios, programa de evaluación, transparencia, compromisos de reforma</a:t>
            </a:r>
            <a:endParaRPr lang="es-ES" sz="1000"/>
          </a:p>
        </p:txBody>
      </p:sp>
      <p:sp>
        <p:nvSpPr>
          <p:cNvPr id="50199" name="Text Box 23"/>
          <p:cNvSpPr txBox="1">
            <a:spLocks noChangeArrowheads="1"/>
          </p:cNvSpPr>
          <p:nvPr/>
        </p:nvSpPr>
        <p:spPr bwMode="auto">
          <a:xfrm>
            <a:off x="6553200" y="3429000"/>
            <a:ext cx="2362200" cy="25400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CL" sz="1000"/>
              <a:t>-Anuario de estadísticas fiscales</a:t>
            </a:r>
            <a:endParaRPr lang="es-ES" sz="1000"/>
          </a:p>
        </p:txBody>
      </p:sp>
      <p:sp>
        <p:nvSpPr>
          <p:cNvPr id="50200" name="Text Box 24"/>
          <p:cNvSpPr txBox="1">
            <a:spLocks noChangeArrowheads="1"/>
          </p:cNvSpPr>
          <p:nvPr/>
        </p:nvSpPr>
        <p:spPr bwMode="auto">
          <a:xfrm>
            <a:off x="6553200" y="3733800"/>
            <a:ext cx="2362200" cy="13843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s-CL" sz="1000"/>
              <a:t>-ESP2001 contabilidad con base devengada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s-CL" sz="1000"/>
              <a:t>-Prohibición de financiamiento de deuda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s-CL" sz="1000"/>
              <a:t>-Sistema integrado de administración financiera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s-CL" sz="1000"/>
              <a:t>-Compras públicas electrónicas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s-CL" sz="1000"/>
              <a:t>-Transferencias a municipalidades, empresas públicas sólo por ley</a:t>
            </a:r>
            <a:endParaRPr lang="es-ES" sz="1000"/>
          </a:p>
        </p:txBody>
      </p:sp>
      <p:sp>
        <p:nvSpPr>
          <p:cNvPr id="50201" name="Text Box 25"/>
          <p:cNvSpPr txBox="1">
            <a:spLocks noChangeArrowheads="1"/>
          </p:cNvSpPr>
          <p:nvPr/>
        </p:nvSpPr>
        <p:spPr bwMode="auto">
          <a:xfrm>
            <a:off x="6019800" y="5842000"/>
            <a:ext cx="2209800" cy="8001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s-CL" sz="1000"/>
              <a:t>-Comisión Permanente de Presupuesto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s-CL" sz="1000"/>
              <a:t>-Programa de Mejoramiento de la Gestión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s-CL" sz="1000"/>
              <a:t>-Evaluación de programas</a:t>
            </a:r>
            <a:endParaRPr lang="es-ES" sz="1000"/>
          </a:p>
        </p:txBody>
      </p:sp>
      <p:sp>
        <p:nvSpPr>
          <p:cNvPr id="50202" name="Text Box 26"/>
          <p:cNvSpPr txBox="1">
            <a:spLocks noChangeArrowheads="1"/>
          </p:cNvSpPr>
          <p:nvPr/>
        </p:nvSpPr>
        <p:spPr bwMode="auto">
          <a:xfrm>
            <a:off x="3581400" y="5486400"/>
            <a:ext cx="1981200" cy="787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CL" sz="1000"/>
              <a:t>-Informe de administarción financiera y actualización de estimaciones</a:t>
            </a:r>
          </a:p>
          <a:p>
            <a:pPr eaLnBrk="1" hangingPunct="1">
              <a:spcBef>
                <a:spcPct val="50000"/>
              </a:spcBef>
            </a:pPr>
            <a:r>
              <a:rPr lang="es-CL" sz="1000"/>
              <a:t>-Balance de Gestión Integral</a:t>
            </a:r>
            <a:endParaRPr lang="es-ES" sz="1000"/>
          </a:p>
        </p:txBody>
      </p:sp>
      <p:sp>
        <p:nvSpPr>
          <p:cNvPr id="50203" name="Text Box 27"/>
          <p:cNvSpPr txBox="1">
            <a:spLocks noChangeArrowheads="1"/>
          </p:cNvSpPr>
          <p:nvPr/>
        </p:nvSpPr>
        <p:spPr bwMode="auto">
          <a:xfrm>
            <a:off x="1524000" y="5641975"/>
            <a:ext cx="1828800" cy="987425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s-CL" sz="1000"/>
              <a:t>-Evaluación Comprehensiva del Gasto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s-CL" sz="1000"/>
              <a:t>-Recomendaciones y compromisos de programas evaluados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s-CL" sz="1000"/>
              <a:t>-Incentivo al desempeño</a:t>
            </a:r>
            <a:endParaRPr lang="es-ES" sz="1000"/>
          </a:p>
        </p:txBody>
      </p:sp>
      <p:sp>
        <p:nvSpPr>
          <p:cNvPr id="50204" name="Rectangle 28"/>
          <p:cNvSpPr>
            <a:spLocks noChangeArrowheads="1"/>
          </p:cNvSpPr>
          <p:nvPr/>
        </p:nvSpPr>
        <p:spPr bwMode="auto">
          <a:xfrm>
            <a:off x="1143000" y="533400"/>
            <a:ext cx="381000" cy="1524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0205" name="Rectangle 29"/>
          <p:cNvSpPr>
            <a:spLocks noChangeArrowheads="1"/>
          </p:cNvSpPr>
          <p:nvPr/>
        </p:nvSpPr>
        <p:spPr bwMode="auto">
          <a:xfrm>
            <a:off x="1143000" y="762000"/>
            <a:ext cx="381000" cy="15240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0206" name="Rectangle 30"/>
          <p:cNvSpPr>
            <a:spLocks noChangeArrowheads="1"/>
          </p:cNvSpPr>
          <p:nvPr/>
        </p:nvSpPr>
        <p:spPr bwMode="auto">
          <a:xfrm>
            <a:off x="1143000" y="990600"/>
            <a:ext cx="381000" cy="152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0207" name="Text Box 31"/>
          <p:cNvSpPr txBox="1">
            <a:spLocks noChangeArrowheads="1"/>
          </p:cNvSpPr>
          <p:nvPr/>
        </p:nvSpPr>
        <p:spPr bwMode="auto">
          <a:xfrm>
            <a:off x="1600200" y="457200"/>
            <a:ext cx="1066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CL" sz="1000"/>
              <a:t>PRE-1990</a:t>
            </a:r>
            <a:endParaRPr lang="es-ES" sz="1000"/>
          </a:p>
        </p:txBody>
      </p:sp>
      <p:sp>
        <p:nvSpPr>
          <p:cNvPr id="50208" name="Text Box 32"/>
          <p:cNvSpPr txBox="1">
            <a:spLocks noChangeArrowheads="1"/>
          </p:cNvSpPr>
          <p:nvPr/>
        </p:nvSpPr>
        <p:spPr bwMode="auto">
          <a:xfrm>
            <a:off x="1600200" y="685800"/>
            <a:ext cx="838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CL" sz="1000"/>
              <a:t>1990-95</a:t>
            </a:r>
            <a:endParaRPr lang="es-ES" sz="1000"/>
          </a:p>
        </p:txBody>
      </p:sp>
      <p:sp>
        <p:nvSpPr>
          <p:cNvPr id="50209" name="Text Box 33"/>
          <p:cNvSpPr txBox="1">
            <a:spLocks noChangeArrowheads="1"/>
          </p:cNvSpPr>
          <p:nvPr/>
        </p:nvSpPr>
        <p:spPr bwMode="auto">
          <a:xfrm>
            <a:off x="1600200" y="914400"/>
            <a:ext cx="762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CL" sz="1000"/>
              <a:t>1996-2004</a:t>
            </a:r>
            <a:endParaRPr lang="es-ES" sz="1000"/>
          </a:p>
        </p:txBody>
      </p:sp>
      <p:sp>
        <p:nvSpPr>
          <p:cNvPr id="50210" name="Text Box 34"/>
          <p:cNvSpPr txBox="1">
            <a:spLocks noChangeArrowheads="1"/>
          </p:cNvSpPr>
          <p:nvPr/>
        </p:nvSpPr>
        <p:spPr bwMode="auto">
          <a:xfrm>
            <a:off x="0" y="0"/>
            <a:ext cx="3048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CL" sz="1600" b="1"/>
              <a:t>SISTEMA PRESUPUESTARIO EN CHILE</a:t>
            </a:r>
            <a:endParaRPr lang="es-ES" sz="16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0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0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0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50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0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50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0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50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50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50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50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6" grpId="0" animBg="1" autoUpdateAnimBg="0"/>
      <p:bldP spid="50187" grpId="0" autoUpdateAnimBg="0"/>
      <p:bldP spid="50188" grpId="0" animBg="1" autoUpdateAnimBg="0"/>
      <p:bldP spid="50189" grpId="0" animBg="1" autoUpdateAnimBg="0"/>
      <p:bldP spid="50190" grpId="0" animBg="1" autoUpdateAnimBg="0"/>
      <p:bldP spid="50191" grpId="0" animBg="1" autoUpdateAnimBg="0"/>
      <p:bldP spid="50192" grpId="0" animBg="1" autoUpdateAnimBg="0"/>
      <p:bldP spid="50193" grpId="0" animBg="1" autoUpdateAnimBg="0"/>
      <p:bldP spid="50194" grpId="0" animBg="1" autoUpdateAnimBg="0"/>
      <p:bldP spid="50195" grpId="0" animBg="1" autoUpdateAnimBg="0"/>
      <p:bldP spid="50196" grpId="0" animBg="1" autoUpdateAnimBg="0"/>
      <p:bldP spid="50197" grpId="0" animBg="1" autoUpdateAnimBg="0"/>
      <p:bldP spid="50198" grpId="0" animBg="1" autoUpdateAnimBg="0"/>
      <p:bldP spid="50199" grpId="0" animBg="1" autoUpdateAnimBg="0"/>
      <p:bldP spid="50200" grpId="0" animBg="1" autoUpdateAnimBg="0"/>
      <p:bldP spid="50201" grpId="0" animBg="1" autoUpdateAnimBg="0"/>
      <p:bldP spid="50202" grpId="0" animBg="1" autoUpdateAnimBg="0"/>
      <p:bldP spid="50203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67000"/>
            <a:ext cx="7772400" cy="1143000"/>
          </a:xfrm>
        </p:spPr>
        <p:txBody>
          <a:bodyPr/>
          <a:lstStyle/>
          <a:p>
            <a:r>
              <a:rPr lang="es-CL"/>
              <a:t>ESTRATEGIA DE CAMBIO</a:t>
            </a:r>
            <a:endParaRPr lang="es-E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87CEE-3F99-4F75-B854-2A6336CD0BEF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CB51E-78B1-4BFF-AAAB-F8F665095CB0}" type="slidenum">
              <a:rPr lang="en-US"/>
              <a:pPr/>
              <a:t>25</a:t>
            </a:fld>
            <a:endParaRPr lang="en-US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FRENTES DE POTENCIAL RESISTENCIA</a:t>
            </a:r>
            <a:endParaRPr lang="es-E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El frente político: prioridad de la reforma del estado y riesgos institucionales</a:t>
            </a:r>
          </a:p>
          <a:p>
            <a:r>
              <a:rPr lang="es-CL"/>
              <a:t>El frente público: resistencia al cambio</a:t>
            </a:r>
          </a:p>
          <a:p>
            <a:r>
              <a:rPr lang="es-CL"/>
              <a:t>El frente técnico: adecuaciones a los procesos presupuestarios</a:t>
            </a:r>
          </a:p>
          <a:p>
            <a:r>
              <a:rPr lang="es-CL"/>
              <a:t>El frente interno: disposición al cambio</a:t>
            </a:r>
            <a:endParaRPr lang="es-E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6A93A-BD77-4BCA-977C-05DEF36C6705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B087-9B7E-4530-9B14-919024CD24A5}" type="slidenum">
              <a:rPr lang="en-US"/>
              <a:pPr/>
              <a:t>26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09600"/>
          </a:xfrm>
        </p:spPr>
        <p:txBody>
          <a:bodyPr/>
          <a:lstStyle/>
          <a:p>
            <a:r>
              <a:rPr lang="es-CL"/>
              <a:t>EL FRENTE POLITICO</a:t>
            </a:r>
            <a:endParaRPr lang="es-E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7772400" cy="518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CL" sz="2400"/>
              <a:t>Protocolos presupuestarios</a:t>
            </a:r>
          </a:p>
          <a:p>
            <a:pPr lvl="1">
              <a:lnSpc>
                <a:spcPct val="90000"/>
              </a:lnSpc>
            </a:pPr>
            <a:r>
              <a:rPr lang="es-CL" sz="2000"/>
              <a:t>Acuerdos políticos entre ejecutivo y Congreso, dan salida a temas surgidos en discusión del presupuesto</a:t>
            </a:r>
          </a:p>
          <a:p>
            <a:pPr lvl="1">
              <a:lnSpc>
                <a:spcPct val="90000"/>
              </a:lnSpc>
            </a:pPr>
            <a:r>
              <a:rPr lang="es-CL" sz="2000"/>
              <a:t>Temas incluyen transparencia, eficiencia, temas sectoriales, programas a evaluar</a:t>
            </a:r>
          </a:p>
          <a:p>
            <a:pPr>
              <a:lnSpc>
                <a:spcPct val="90000"/>
              </a:lnSpc>
            </a:pPr>
            <a:r>
              <a:rPr lang="es-CL" sz="2400"/>
              <a:t>Comisión Especial Mixta de Presupuestos</a:t>
            </a:r>
          </a:p>
          <a:p>
            <a:pPr lvl="1">
              <a:lnSpc>
                <a:spcPct val="90000"/>
              </a:lnSpc>
            </a:pPr>
            <a:r>
              <a:rPr lang="es-CL" sz="2000"/>
              <a:t>Funcionamiento contínuo desde 2003</a:t>
            </a:r>
          </a:p>
          <a:p>
            <a:pPr lvl="1">
              <a:lnSpc>
                <a:spcPct val="90000"/>
              </a:lnSpc>
            </a:pPr>
            <a:r>
              <a:rPr lang="es-CL" sz="2000"/>
              <a:t>Analiza avance de ejecución presupuestaria, evaluación de gestión financiera</a:t>
            </a:r>
          </a:p>
          <a:p>
            <a:pPr>
              <a:lnSpc>
                <a:spcPct val="90000"/>
              </a:lnSpc>
            </a:pPr>
            <a:r>
              <a:rPr lang="es-CL" sz="2400"/>
              <a:t>Acuerdos de reforma</a:t>
            </a:r>
          </a:p>
          <a:p>
            <a:pPr lvl="1">
              <a:lnSpc>
                <a:spcPct val="90000"/>
              </a:lnSpc>
            </a:pPr>
            <a:r>
              <a:rPr lang="es-CL" sz="2000"/>
              <a:t>Acuerdo político para reforma del estado, enero 2003</a:t>
            </a:r>
          </a:p>
          <a:p>
            <a:pPr lvl="1">
              <a:lnSpc>
                <a:spcPct val="90000"/>
              </a:lnSpc>
            </a:pPr>
            <a:r>
              <a:rPr lang="es-CL" sz="2000"/>
              <a:t>Incluye institucionalización de reformas administrativas</a:t>
            </a:r>
          </a:p>
          <a:p>
            <a:pPr>
              <a:lnSpc>
                <a:spcPct val="90000"/>
              </a:lnSpc>
            </a:pPr>
            <a:r>
              <a:rPr lang="es-CL" sz="2400"/>
              <a:t>Evaluaciones externas</a:t>
            </a:r>
          </a:p>
          <a:p>
            <a:pPr lvl="1">
              <a:lnSpc>
                <a:spcPct val="90000"/>
              </a:lnSpc>
            </a:pPr>
            <a:r>
              <a:rPr lang="es-CL" sz="2000"/>
              <a:t>Benchmark OCDE</a:t>
            </a:r>
          </a:p>
          <a:p>
            <a:pPr lvl="1">
              <a:lnSpc>
                <a:spcPct val="90000"/>
              </a:lnSpc>
            </a:pPr>
            <a:r>
              <a:rPr lang="es-CL" sz="2000"/>
              <a:t>Informes FMI, OCDE, BID, Banco Mundial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24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D8DD-170F-4F62-8211-682969D9411D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9D6C4-508C-46CE-A5CE-4CA52DEFD4EC}" type="slidenum">
              <a:rPr lang="en-US"/>
              <a:pPr/>
              <a:t>27</a:t>
            </a:fld>
            <a:endParaRPr lang="en-US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EL FRENTE PUBLICO</a:t>
            </a:r>
            <a:endParaRPr lang="es-E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sz="2400"/>
              <a:t>Gradualidad y consistencia de las reformas</a:t>
            </a:r>
          </a:p>
          <a:p>
            <a:pPr lvl="1"/>
            <a:r>
              <a:rPr lang="es-ES" sz="2000"/>
              <a:t>Nuevos instrumentos se introducen voluntariamente</a:t>
            </a:r>
          </a:p>
          <a:p>
            <a:pPr lvl="1"/>
            <a:r>
              <a:rPr lang="es-ES" sz="2000"/>
              <a:t>Capacitación, asistencia técnica</a:t>
            </a:r>
          </a:p>
          <a:p>
            <a:pPr lvl="1"/>
            <a:r>
              <a:rPr lang="es-ES" sz="2000"/>
              <a:t>Exigencias aumentan gradualmente</a:t>
            </a:r>
          </a:p>
          <a:p>
            <a:pPr lvl="1"/>
            <a:r>
              <a:rPr lang="es-ES" sz="2000"/>
              <a:t>Complementariedad</a:t>
            </a:r>
          </a:p>
          <a:p>
            <a:pPr lvl="1"/>
            <a:r>
              <a:rPr lang="es-ES" sz="2000"/>
              <a:t>Apoyo mutuo entre instrumentos</a:t>
            </a:r>
          </a:p>
          <a:p>
            <a:r>
              <a:rPr lang="es-ES" sz="2400"/>
              <a:t>Construcción de redes</a:t>
            </a:r>
          </a:p>
          <a:p>
            <a:pPr lvl="1"/>
            <a:r>
              <a:rPr lang="es-ES" sz="2000"/>
              <a:t>Desarrollo de masa crítica</a:t>
            </a:r>
          </a:p>
          <a:p>
            <a:pPr lvl="1"/>
            <a:r>
              <a:rPr lang="es-ES" sz="2000"/>
              <a:t>Construcción de redes internas</a:t>
            </a:r>
          </a:p>
          <a:p>
            <a:pPr lvl="1"/>
            <a:r>
              <a:rPr lang="es-ES" sz="2000"/>
              <a:t>Instancias colegiadas, procedimientos transparentes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8B28-7F72-44EF-BFB5-D4DEAA1DE451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F148-D469-4303-89EF-BCAF403FD677}" type="slidenum">
              <a:rPr lang="en-US"/>
              <a:pPr/>
              <a:t>28</a:t>
            </a:fld>
            <a:endParaRPr lang="en-US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EL FRENTE TECNICO</a:t>
            </a:r>
            <a:endParaRPr lang="es-E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sz="2400"/>
              <a:t>Adecuación del proceso presupuestario</a:t>
            </a:r>
          </a:p>
          <a:p>
            <a:pPr lvl="1"/>
            <a:r>
              <a:rPr lang="es-CL" sz="2000"/>
              <a:t>Proceso presupuestario como rutina fundamental del sector público</a:t>
            </a:r>
          </a:p>
          <a:p>
            <a:pPr lvl="1"/>
            <a:r>
              <a:rPr lang="es-CL" sz="2000"/>
              <a:t>Rutina debe ser adecuada para cambiar enfoque del trabajo presupuestario</a:t>
            </a:r>
          </a:p>
          <a:p>
            <a:pPr lvl="1"/>
            <a:r>
              <a:rPr lang="es-CL" sz="2000"/>
              <a:t>Necesidad de romper con compartimientos estancos</a:t>
            </a:r>
          </a:p>
          <a:p>
            <a:pPr lvl="1"/>
            <a:r>
              <a:rPr lang="es-CL" sz="2000"/>
              <a:t>Nuevos procedimientos en preparación del presupuesto</a:t>
            </a:r>
          </a:p>
          <a:p>
            <a:r>
              <a:rPr lang="es-CL" sz="2400"/>
              <a:t>Adecuación de tecnología presupuestaria</a:t>
            </a:r>
          </a:p>
          <a:p>
            <a:pPr lvl="1"/>
            <a:r>
              <a:rPr lang="es-ES" sz="2000"/>
              <a:t>Revisión de clasificador presupuestario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087DE-A1B4-4BD9-BDBD-8BA2DD839F83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D52E0-982B-4206-8957-008AE86E0BE2}" type="slidenum">
              <a:rPr lang="en-US"/>
              <a:pPr/>
              <a:t>29</a:t>
            </a:fld>
            <a:endParaRPr lang="en-US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s-CL"/>
              <a:t>EL FRENTE INTERNO: CAMBIOS EN LA ESTRUCTURA ORGANIZACIONAL</a:t>
            </a:r>
            <a:endParaRPr lang="es-E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029200"/>
            <a:ext cx="7772400" cy="91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CL" sz="1800"/>
              <a:t>Dotación: 205,  140 profesionales, 20 postgraduados</a:t>
            </a:r>
          </a:p>
          <a:p>
            <a:pPr>
              <a:lnSpc>
                <a:spcPct val="90000"/>
              </a:lnSpc>
            </a:pPr>
            <a:r>
              <a:rPr lang="es-CL" sz="1800"/>
              <a:t>Tres niveles de responsabilidad, unidades más pequeñas, de hasta 8 funcionarios</a:t>
            </a:r>
          </a:p>
          <a:p>
            <a:pPr>
              <a:lnSpc>
                <a:spcPct val="90000"/>
              </a:lnSpc>
            </a:pPr>
            <a:r>
              <a:rPr lang="es-CL" sz="1800"/>
              <a:t>Comité directivo, organización equilibrada</a:t>
            </a:r>
            <a:endParaRPr lang="es-ES" sz="2400"/>
          </a:p>
        </p:txBody>
      </p:sp>
      <p:graphicFrame>
        <p:nvGraphicFramePr>
          <p:cNvPr id="65536" name="Object 0"/>
          <p:cNvGraphicFramePr>
            <a:graphicFrameLocks noChangeAspect="1"/>
          </p:cNvGraphicFramePr>
          <p:nvPr/>
        </p:nvGraphicFramePr>
        <p:xfrm>
          <a:off x="955675" y="1522413"/>
          <a:ext cx="7485063" cy="3200400"/>
        </p:xfrm>
        <a:graphic>
          <a:graphicData uri="http://schemas.openxmlformats.org/presentationml/2006/ole">
            <p:oleObj spid="_x0000_s65536" name="MS Org Chart" r:id="rId3" imgW="5486400" imgH="1866600" progId="OrgPlusWOPX.4">
              <p:embed followColorScheme="full"/>
            </p:oleObj>
          </a:graphicData>
        </a:graphic>
      </p:graphicFrame>
      <p:sp>
        <p:nvSpPr>
          <p:cNvPr id="35845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4572000"/>
            <a:ext cx="381000" cy="304800"/>
          </a:xfrm>
          <a:prstGeom prst="actionButtonBeginning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7086600" y="3962400"/>
            <a:ext cx="1371600" cy="3048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CL" sz="1200"/>
              <a:t>Comité Directivo</a:t>
            </a:r>
            <a:endParaRPr lang="es-ES" sz="1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EA839-08E1-4FC4-A430-FEB3C8B2B428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A8584-0171-49AA-AEC2-65CB232303A9}" type="slidenum">
              <a:rPr lang="en-US"/>
              <a:pPr/>
              <a:t>3</a:t>
            </a:fld>
            <a:endParaRPr 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s-CL"/>
              <a:t>LA DIPRES Y LA INSTITUCIONALIDAD PRESUPUESTARIA</a:t>
            </a:r>
            <a:endParaRPr lang="es-E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724400"/>
          </a:xfrm>
        </p:spPr>
        <p:txBody>
          <a:bodyPr/>
          <a:lstStyle/>
          <a:p>
            <a:r>
              <a:rPr lang="es-CL" sz="2400"/>
              <a:t>La DIPRES se encuentra en el corazón del presidencialismo:</a:t>
            </a:r>
          </a:p>
          <a:p>
            <a:pPr lvl="1"/>
            <a:r>
              <a:rPr lang="es-ES" sz="2000"/>
              <a:t>Presupuesto como instrumento fundamental de programación y gestión pública</a:t>
            </a:r>
          </a:p>
          <a:p>
            <a:pPr lvl="1"/>
            <a:r>
              <a:rPr lang="es-ES" sz="2000"/>
              <a:t>Hacienda interviene en amplio espectro de decisiones públicas</a:t>
            </a:r>
          </a:p>
          <a:p>
            <a:pPr lvl="1"/>
            <a:r>
              <a:rPr lang="es-ES" sz="2000"/>
              <a:t>DIPRES reúne funciones de formulación, ejecución, financiamiento y evaluación presupuestaria (estadísticas fiscales), que en otros países están más dispersas</a:t>
            </a:r>
          </a:p>
          <a:p>
            <a:r>
              <a:rPr lang="es-ES" sz="2400"/>
              <a:t>IDH 2004:</a:t>
            </a:r>
          </a:p>
          <a:p>
            <a:pPr lvl="1"/>
            <a:r>
              <a:rPr lang="es-ES" sz="1800" i="1"/>
              <a:t>“El paso por Hacienda es impresionante. Yo muchas veces tuve dificultades mayores porque (...) Hacienda tiene unos sectorialistas muy buenos y que saben mucho, pero que opinan sobre cómo hay que hacer las cosas”</a:t>
            </a:r>
            <a:r>
              <a:rPr lang="es-ES" sz="1600"/>
              <a:t> (Hombre de elite, ámbito poder político, sector gobierno)</a:t>
            </a:r>
          </a:p>
          <a:p>
            <a:pPr lvl="1"/>
            <a:endParaRPr lang="es-ES" sz="20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8B164-8858-4684-8AF6-306754AD8978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939CE-C5AF-4472-85CB-FFEF33D79E91}" type="slidenum">
              <a:rPr lang="en-US"/>
              <a:pPr/>
              <a:t>30</a:t>
            </a:fld>
            <a:endParaRPr lang="en-US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EL FRENTE INTERNO</a:t>
            </a:r>
            <a:endParaRPr lang="es-E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sz="2400"/>
              <a:t>Fortalecimiento de estructura superior</a:t>
            </a:r>
          </a:p>
          <a:p>
            <a:pPr lvl="1"/>
            <a:r>
              <a:rPr lang="es-ES" sz="2000"/>
              <a:t>Ampliación y equilibrio en segundo nivel</a:t>
            </a:r>
          </a:p>
          <a:p>
            <a:pPr lvl="1"/>
            <a:r>
              <a:rPr lang="es-ES" sz="2000"/>
              <a:t>Formación de comité directivo</a:t>
            </a:r>
          </a:p>
          <a:p>
            <a:pPr lvl="1"/>
            <a:r>
              <a:rPr lang="es-ES" sz="2000"/>
              <a:t>Planificación estratégica con conjunto de directivos</a:t>
            </a:r>
          </a:p>
          <a:p>
            <a:r>
              <a:rPr lang="es-ES" sz="2400"/>
              <a:t>Dinámica de proyectos</a:t>
            </a:r>
          </a:p>
          <a:p>
            <a:pPr lvl="1"/>
            <a:r>
              <a:rPr lang="es-ES" sz="2000"/>
              <a:t>SIGFE</a:t>
            </a:r>
          </a:p>
          <a:p>
            <a:pPr lvl="1"/>
            <a:r>
              <a:rPr lang="es-ES" sz="2000"/>
              <a:t>Presupuesto por resultados</a:t>
            </a:r>
          </a:p>
          <a:p>
            <a:pPr lvl="1"/>
            <a:r>
              <a:rPr lang="es-ES" sz="2000"/>
              <a:t>Gestión de activos estatales</a:t>
            </a:r>
          </a:p>
          <a:p>
            <a:r>
              <a:rPr lang="es-ES" sz="2400"/>
              <a:t>Reforzamiento de gestión interna</a:t>
            </a:r>
          </a:p>
          <a:p>
            <a:pPr lvl="1"/>
            <a:r>
              <a:rPr lang="es-ES" sz="2000"/>
              <a:t>Creación de división responsable ante Director</a:t>
            </a:r>
          </a:p>
          <a:p>
            <a:pPr lvl="1"/>
            <a:r>
              <a:rPr lang="es-ES" sz="2000"/>
              <a:t>Disciplina presupuestaria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D573B-B212-4BC5-AEE2-E851FC8F7299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2FF5D-BEB0-4F46-B5EC-A2D49B1B82C6}" type="slidenum">
              <a:rPr lang="en-US"/>
              <a:pPr/>
              <a:t>31</a:t>
            </a:fld>
            <a:endParaRPr lang="en-US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EL FRENTE INTERNO</a:t>
            </a:r>
            <a:endParaRPr lang="es-E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sz="2400"/>
              <a:t>Recursos humanos</a:t>
            </a:r>
          </a:p>
          <a:p>
            <a:pPr lvl="1"/>
            <a:r>
              <a:rPr lang="es-ES" sz="2000"/>
              <a:t>Diagnóstico: estudio de clima organizacional 2001</a:t>
            </a:r>
          </a:p>
          <a:p>
            <a:pPr lvl="1"/>
            <a:r>
              <a:rPr lang="es-ES" sz="2000"/>
              <a:t>Programas dirigidos a fortalecer liderazgo, comunicaciones, trabajo en equipo, sistema de competencias</a:t>
            </a:r>
          </a:p>
          <a:p>
            <a:pPr lvl="1"/>
            <a:r>
              <a:rPr lang="es-ES" sz="2000"/>
              <a:t>Capacitación dirigida e intensiva, apoyo a estudios de postgrado</a:t>
            </a:r>
          </a:p>
          <a:p>
            <a:pPr lvl="1"/>
            <a:r>
              <a:rPr lang="es-ES" sz="2000"/>
              <a:t>Fortalecimiento de instancias paritarias</a:t>
            </a:r>
          </a:p>
          <a:p>
            <a:pPr lvl="1"/>
            <a:r>
              <a:rPr lang="es-ES" sz="2000"/>
              <a:t>Elaboración de política de recursos humanos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14600"/>
            <a:ext cx="7772400" cy="1143000"/>
          </a:xfrm>
        </p:spPr>
        <p:txBody>
          <a:bodyPr/>
          <a:lstStyle/>
          <a:p>
            <a:r>
              <a:rPr lang="es-CL"/>
              <a:t>UN BALANCE SOBRE LA MARCHA</a:t>
            </a:r>
            <a:endParaRPr lang="es-E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8D49D-917C-4411-98C2-F593B2F62810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547D-4A9C-4EFC-B038-7D21518F1B16}" type="slidenum">
              <a:rPr lang="en-US"/>
              <a:pPr/>
              <a:t>33</a:t>
            </a:fld>
            <a:endParaRPr lang="en-US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BALANCE DE LA EXPERIENCIA</a:t>
            </a:r>
            <a:endParaRPr lang="es-E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Transformaciones efectivas, instrumentos e instituciones operan</a:t>
            </a:r>
          </a:p>
          <a:p>
            <a:r>
              <a:rPr lang="es-CL"/>
              <a:t>Transformación de estructura, procedimientos internos</a:t>
            </a:r>
          </a:p>
          <a:p>
            <a:r>
              <a:rPr lang="es-CL"/>
              <a:t>Logro de metas fiscales</a:t>
            </a:r>
          </a:p>
          <a:p>
            <a:r>
              <a:rPr lang="es-CL"/>
              <a:t>Reasignaciones de recursos</a:t>
            </a:r>
          </a:p>
          <a:p>
            <a:r>
              <a:rPr lang="es-CL"/>
              <a:t>Participación activa en reforma del estado</a:t>
            </a:r>
          </a:p>
          <a:p>
            <a:r>
              <a:rPr lang="es-CL"/>
              <a:t>Mejoramiento de clima organizacional</a:t>
            </a:r>
          </a:p>
          <a:p>
            <a:r>
              <a:rPr lang="es-CL"/>
              <a:t>Queda mucho por hacer, pero la base ha cambiado</a:t>
            </a:r>
            <a:endParaRPr lang="es-E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9F24-3C24-47B7-8654-84AB2F47C9B5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D3C3C-6B88-4986-AD53-8CC375D93BC4}" type="slidenum">
              <a:rPr lang="en-US"/>
              <a:pPr/>
              <a:t>34</a:t>
            </a:fld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REFLEXIONES SOBRE VIABILIDAD Y ESTRATEGIAS DE CAMBIO</a:t>
            </a:r>
            <a:endParaRPr lang="es-E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sz="2400"/>
              <a:t>Estrategia de cambio gradual, administrativo, contrasta con experiencias de otros países</a:t>
            </a:r>
          </a:p>
          <a:p>
            <a:r>
              <a:rPr lang="es-CL" sz="2400"/>
              <a:t>LAFE se modificó despúes de haber probado nuevos sistemas</a:t>
            </a:r>
          </a:p>
          <a:p>
            <a:r>
              <a:rPr lang="es-CL" sz="2400"/>
              <a:t>Proyectos sobre responsabilidad y transparencia fiscal</a:t>
            </a:r>
          </a:p>
          <a:p>
            <a:r>
              <a:rPr lang="es-CL" sz="2400"/>
              <a:t>Estrategia exitosa tanto hacia interio de organización y administración como en relación al sistema político</a:t>
            </a:r>
          </a:p>
          <a:p>
            <a:r>
              <a:rPr lang="es-CL" sz="2400"/>
              <a:t>Reconoce existencia de institucionalidad informal y resistencias al cambio propias de cualquier organización</a:t>
            </a:r>
            <a:endParaRPr lang="es-ES" sz="24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s-CL"/>
              <a:t>PERSPECTIVAS Y DESAFIOS FUTUROS</a:t>
            </a:r>
            <a:endParaRPr lang="es-E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96E90-5F18-4EE0-A41D-9C759186A405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079CA-CD8D-4809-9406-F0145AFB7616}" type="slidenum">
              <a:rPr lang="en-US"/>
              <a:pPr/>
              <a:t>36</a:t>
            </a:fld>
            <a:endParaRPr lang="en-US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LO QUE HIZO POSIBLE EL CAMBIO</a:t>
            </a:r>
            <a:endParaRPr lang="es-E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Leer entorno y prever futuro</a:t>
            </a:r>
          </a:p>
          <a:p>
            <a:r>
              <a:rPr lang="es-CL"/>
              <a:t>Capacidad autocrítica</a:t>
            </a:r>
          </a:p>
          <a:p>
            <a:r>
              <a:rPr lang="es-CL"/>
              <a:t>Asumir liderazgo de reformas y aplicarlos a funciones propias</a:t>
            </a:r>
          </a:p>
          <a:p>
            <a:r>
              <a:rPr lang="es-CL"/>
              <a:t>Pragmatismo</a:t>
            </a:r>
          </a:p>
          <a:p>
            <a:r>
              <a:rPr lang="es-CL"/>
              <a:t>Construir alianzas e instituciones</a:t>
            </a:r>
          </a:p>
          <a:p>
            <a:r>
              <a:rPr lang="es-CL"/>
              <a:t>Reconocer dimensión doméstica</a:t>
            </a:r>
            <a:endParaRPr lang="es-E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E1AEF-0AD8-4C88-81F8-35996C0C946A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CA2FA-485C-48F6-8FA8-78DC4B649070}" type="slidenum">
              <a:rPr lang="en-US"/>
              <a:pPr/>
              <a:t>37</a:t>
            </a:fld>
            <a:endParaRPr lang="en-US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LO QUE VIENE</a:t>
            </a:r>
            <a:endParaRPr lang="es-E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Entorno político más complejo</a:t>
            </a:r>
          </a:p>
          <a:p>
            <a:r>
              <a:rPr lang="es-CL"/>
              <a:t>Vertiente populista emergente</a:t>
            </a:r>
          </a:p>
          <a:p>
            <a:r>
              <a:rPr lang="es-CL"/>
              <a:t>Sociedad civil más fuerte, ejerciendo derechos</a:t>
            </a:r>
          </a:p>
          <a:p>
            <a:r>
              <a:rPr lang="es-CL"/>
              <a:t>Más fiscalización, denuncias, juicios</a:t>
            </a:r>
          </a:p>
          <a:p>
            <a:r>
              <a:rPr lang="es-CL"/>
              <a:t>Entorno internacional incierto</a:t>
            </a:r>
          </a:p>
          <a:p>
            <a:r>
              <a:rPr lang="es-CL"/>
              <a:t>Oportunidades y compromisos de grandes reformas</a:t>
            </a:r>
            <a:endParaRPr lang="es-E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E021A-74E9-4942-AF45-A6624DEBCB81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D6215-0A72-4A93-A1A5-715E3E7B1CF3}" type="slidenum">
              <a:rPr lang="en-US"/>
              <a:pPr/>
              <a:t>38</a:t>
            </a:fld>
            <a:endParaRPr lang="en-US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PERSPECTIVAS PARA DIPRES</a:t>
            </a:r>
            <a:endParaRPr lang="es-ES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CL"/>
              <a:t>Nuevos desafíos y exigencias, de fuentes diversas</a:t>
            </a:r>
          </a:p>
          <a:p>
            <a:pPr>
              <a:lnSpc>
                <a:spcPct val="90000"/>
              </a:lnSpc>
            </a:pPr>
            <a:r>
              <a:rPr lang="es-CL"/>
              <a:t>Desafíos para la sustancia y la forma de hacer el trabajo presupuestario</a:t>
            </a:r>
          </a:p>
          <a:p>
            <a:pPr>
              <a:lnSpc>
                <a:spcPct val="90000"/>
              </a:lnSpc>
            </a:pPr>
            <a:r>
              <a:rPr lang="es-CL"/>
              <a:t>DIPRES debe seguir innovando</a:t>
            </a:r>
          </a:p>
          <a:p>
            <a:pPr>
              <a:lnSpc>
                <a:spcPct val="90000"/>
              </a:lnSpc>
            </a:pPr>
            <a:r>
              <a:rPr lang="es-CL"/>
              <a:t>Buena base, con instrumental actualizado y poderoso</a:t>
            </a:r>
          </a:p>
          <a:p>
            <a:pPr>
              <a:lnSpc>
                <a:spcPct val="90000"/>
              </a:lnSpc>
            </a:pPr>
            <a:r>
              <a:rPr lang="es-CL"/>
              <a:t>Institucionalidad refuerza disciplina fiscal</a:t>
            </a:r>
          </a:p>
          <a:p>
            <a:pPr>
              <a:lnSpc>
                <a:spcPct val="90000"/>
              </a:lnSpc>
            </a:pPr>
            <a:r>
              <a:rPr lang="es-CL"/>
              <a:t>Tenemos una “maquina” que funciona a gran velocidad, arriesga fatiga si no se hace trabajo preventivo</a:t>
            </a:r>
            <a:endParaRPr lang="es-E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4FC3A-A830-4F39-8CD2-06DF2CE20422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CD9D1-DD5F-49D9-9F2F-555B227D1FAA}" type="slidenum">
              <a:rPr lang="en-US"/>
              <a:pPr/>
              <a:t>39</a:t>
            </a:fld>
            <a:endParaRPr lang="en-US"/>
          </a:p>
        </p:txBody>
      </p:sp>
      <p:sp>
        <p:nvSpPr>
          <p:cNvPr id="5837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14400"/>
          </a:xfrm>
        </p:spPr>
        <p:txBody>
          <a:bodyPr/>
          <a:lstStyle/>
          <a:p>
            <a:r>
              <a:rPr lang="es-CL"/>
              <a:t>ALGUNOS DESAFIOS</a:t>
            </a:r>
            <a:endParaRPr lang="es-ES"/>
          </a:p>
        </p:txBody>
      </p:sp>
      <p:sp>
        <p:nvSpPr>
          <p:cNvPr id="583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4953000"/>
          </a:xfrm>
        </p:spPr>
        <p:txBody>
          <a:bodyPr/>
          <a:lstStyle/>
          <a:p>
            <a:r>
              <a:rPr lang="es-CL"/>
              <a:t>Subdirección de Presupuestos</a:t>
            </a:r>
          </a:p>
          <a:p>
            <a:pPr lvl="1"/>
            <a:r>
              <a:rPr lang="es-CL"/>
              <a:t>Incorporar SIGFE a trabajo regular</a:t>
            </a:r>
          </a:p>
          <a:p>
            <a:pPr lvl="1"/>
            <a:r>
              <a:rPr lang="es-CL"/>
              <a:t>Desarrollo y uso de nuevos catálogos presupuestarios</a:t>
            </a:r>
          </a:p>
          <a:p>
            <a:pPr lvl="1"/>
            <a:r>
              <a:rPr lang="es-CL"/>
              <a:t>Adecuar política de caja de instituciones</a:t>
            </a:r>
          </a:p>
          <a:p>
            <a:pPr lvl="1"/>
            <a:r>
              <a:rPr lang="es-CL"/>
              <a:t>Promover lucha contra fraude social</a:t>
            </a:r>
          </a:p>
          <a:p>
            <a:pPr lvl="1"/>
            <a:r>
              <a:rPr lang="es-CL"/>
              <a:t>Fortalecer uso/monitoreo de esquemas contractuales</a:t>
            </a:r>
          </a:p>
          <a:p>
            <a:pPr lvl="1"/>
            <a:r>
              <a:rPr lang="es-CL"/>
              <a:t>Preocupaciones sectoriales:</a:t>
            </a:r>
          </a:p>
          <a:p>
            <a:pPr lvl="2"/>
            <a:r>
              <a:rPr lang="es-CL"/>
              <a:t>Costos salud</a:t>
            </a:r>
          </a:p>
          <a:p>
            <a:pPr lvl="2"/>
            <a:r>
              <a:rPr lang="es-CL"/>
              <a:t>Gobiernos subnacionales</a:t>
            </a:r>
          </a:p>
          <a:p>
            <a:pPr lvl="2"/>
            <a:r>
              <a:rPr lang="es-CL"/>
              <a:t>Defensa</a:t>
            </a:r>
          </a:p>
          <a:p>
            <a:pPr lvl="1"/>
            <a:r>
              <a:rPr lang="es-CL"/>
              <a:t>Fortalecer rol de ministerios</a:t>
            </a:r>
            <a:endParaRPr lang="es-E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Oval 2"/>
          <p:cNvSpPr>
            <a:spLocks noChangeArrowheads="1"/>
          </p:cNvSpPr>
          <p:nvPr/>
        </p:nvSpPr>
        <p:spPr bwMode="auto">
          <a:xfrm>
            <a:off x="2209800" y="3581400"/>
            <a:ext cx="1295400" cy="685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s-CL" sz="1200" b="1"/>
              <a:t>FORMULACIÓN</a:t>
            </a:r>
            <a:endParaRPr lang="es-ES" sz="1200" b="1"/>
          </a:p>
        </p:txBody>
      </p:sp>
      <p:sp>
        <p:nvSpPr>
          <p:cNvPr id="49155" name="Oval 3"/>
          <p:cNvSpPr>
            <a:spLocks noChangeArrowheads="1"/>
          </p:cNvSpPr>
          <p:nvPr/>
        </p:nvSpPr>
        <p:spPr bwMode="auto">
          <a:xfrm>
            <a:off x="3733800" y="4724400"/>
            <a:ext cx="1219200" cy="685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s-CL" sz="1200" b="1"/>
              <a:t>EVALUACIÓN</a:t>
            </a:r>
            <a:endParaRPr lang="es-ES" sz="1200" b="1"/>
          </a:p>
        </p:txBody>
      </p:sp>
      <p:sp>
        <p:nvSpPr>
          <p:cNvPr id="49156" name="Oval 4"/>
          <p:cNvSpPr>
            <a:spLocks noChangeArrowheads="1"/>
          </p:cNvSpPr>
          <p:nvPr/>
        </p:nvSpPr>
        <p:spPr bwMode="auto">
          <a:xfrm>
            <a:off x="5181600" y="3581400"/>
            <a:ext cx="1219200" cy="685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s-CL" sz="1200" b="1"/>
              <a:t>EJECUCIÓN</a:t>
            </a:r>
            <a:endParaRPr lang="es-ES" sz="1200" b="1"/>
          </a:p>
        </p:txBody>
      </p:sp>
      <p:sp>
        <p:nvSpPr>
          <p:cNvPr id="49157" name="Oval 5"/>
          <p:cNvSpPr>
            <a:spLocks noChangeArrowheads="1"/>
          </p:cNvSpPr>
          <p:nvPr/>
        </p:nvSpPr>
        <p:spPr bwMode="auto">
          <a:xfrm>
            <a:off x="3657600" y="2286000"/>
            <a:ext cx="1219200" cy="685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s-CL" sz="1200" b="1"/>
              <a:t>APROBACIÓN</a:t>
            </a:r>
            <a:endParaRPr lang="es-ES" sz="1200" b="1"/>
          </a:p>
        </p:txBody>
      </p:sp>
      <p:sp>
        <p:nvSpPr>
          <p:cNvPr id="49158" name="AutoShape 6"/>
          <p:cNvSpPr>
            <a:spLocks noChangeArrowheads="1"/>
          </p:cNvSpPr>
          <p:nvPr/>
        </p:nvSpPr>
        <p:spPr bwMode="auto">
          <a:xfrm>
            <a:off x="2667000" y="2286000"/>
            <a:ext cx="914400" cy="12192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9159" name="AutoShape 7"/>
          <p:cNvSpPr>
            <a:spLocks noChangeArrowheads="1"/>
          </p:cNvSpPr>
          <p:nvPr/>
        </p:nvSpPr>
        <p:spPr bwMode="auto">
          <a:xfrm rot="-5446608">
            <a:off x="2627313" y="4225925"/>
            <a:ext cx="914400" cy="11430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9160" name="AutoShape 8"/>
          <p:cNvSpPr>
            <a:spLocks noChangeArrowheads="1"/>
          </p:cNvSpPr>
          <p:nvPr/>
        </p:nvSpPr>
        <p:spPr bwMode="auto">
          <a:xfrm rot="-10787454">
            <a:off x="5029200" y="4343400"/>
            <a:ext cx="914400" cy="9906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9161" name="AutoShape 9"/>
          <p:cNvSpPr>
            <a:spLocks noChangeArrowheads="1"/>
          </p:cNvSpPr>
          <p:nvPr/>
        </p:nvSpPr>
        <p:spPr bwMode="auto">
          <a:xfrm rot="5524462">
            <a:off x="4998244" y="2401094"/>
            <a:ext cx="1066800" cy="1141412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9162" name="Text Box 10"/>
          <p:cNvSpPr txBox="1">
            <a:spLocks noChangeArrowheads="1"/>
          </p:cNvSpPr>
          <p:nvPr/>
        </p:nvSpPr>
        <p:spPr bwMode="auto">
          <a:xfrm>
            <a:off x="152400" y="2489200"/>
            <a:ext cx="1828800" cy="1438275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-"/>
            </a:pPr>
            <a:r>
              <a:rPr lang="es-CL" sz="1000"/>
              <a:t>Ministerio de Hacienda fuerte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-"/>
            </a:pPr>
            <a:r>
              <a:rPr lang="es-CL" sz="1000"/>
              <a:t>Presupuesto comprehensivo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-"/>
            </a:pPr>
            <a:r>
              <a:rPr lang="es-CL" sz="1000"/>
              <a:t>Afectación de impuestos prohibida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-"/>
            </a:pPr>
            <a:r>
              <a:rPr lang="es-CL" sz="1000"/>
              <a:t> Fondo del Cobre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-"/>
            </a:pPr>
            <a:r>
              <a:rPr lang="es-CL" sz="1000"/>
              <a:t>Evaluación de proyectos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-"/>
            </a:pPr>
            <a:r>
              <a:rPr lang="es-CL" sz="1000"/>
              <a:t>Escala única de sueldos</a:t>
            </a:r>
            <a:endParaRPr lang="es-ES" sz="1000"/>
          </a:p>
        </p:txBody>
      </p:sp>
      <p:sp>
        <p:nvSpPr>
          <p:cNvPr id="49163" name="Text Box 11"/>
          <p:cNvSpPr txBox="1">
            <a:spLocks noChangeArrowheads="1"/>
          </p:cNvSpPr>
          <p:nvPr/>
        </p:nvSpPr>
        <p:spPr bwMode="auto">
          <a:xfrm>
            <a:off x="1371600" y="1143000"/>
            <a:ext cx="1219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s-SV" sz="1000"/>
          </a:p>
        </p:txBody>
      </p:sp>
      <p:sp>
        <p:nvSpPr>
          <p:cNvPr id="49164" name="Text Box 12"/>
          <p:cNvSpPr txBox="1">
            <a:spLocks noChangeArrowheads="1"/>
          </p:cNvSpPr>
          <p:nvPr/>
        </p:nvSpPr>
        <p:spPr bwMode="auto">
          <a:xfrm>
            <a:off x="685800" y="1219200"/>
            <a:ext cx="1981200" cy="2540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CL" sz="1000"/>
              <a:t>-Exposición Hacienda Pública</a:t>
            </a:r>
            <a:endParaRPr lang="es-ES" sz="1000"/>
          </a:p>
        </p:txBody>
      </p:sp>
      <p:sp>
        <p:nvSpPr>
          <p:cNvPr id="49165" name="Text Box 13"/>
          <p:cNvSpPr txBox="1">
            <a:spLocks noChangeArrowheads="1"/>
          </p:cNvSpPr>
          <p:nvPr/>
        </p:nvSpPr>
        <p:spPr bwMode="auto">
          <a:xfrm>
            <a:off x="3048000" y="152400"/>
            <a:ext cx="2438400" cy="12446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CL" sz="1000"/>
              <a:t>-Limitado poder del Congreso para introducir modificaciones </a:t>
            </a:r>
          </a:p>
          <a:p>
            <a:pPr eaLnBrk="1" hangingPunct="1">
              <a:spcBef>
                <a:spcPct val="50000"/>
              </a:spcBef>
            </a:pPr>
            <a:r>
              <a:rPr lang="es-CL" sz="1000"/>
              <a:t>-Plazos constitucionales, propuesta del Ejecutivo por defecto</a:t>
            </a:r>
          </a:p>
          <a:p>
            <a:pPr eaLnBrk="1" hangingPunct="1">
              <a:spcBef>
                <a:spcPct val="50000"/>
              </a:spcBef>
            </a:pPr>
            <a:r>
              <a:rPr lang="es-CL" sz="1000"/>
              <a:t>-Quórum especial para solicitar préstamos</a:t>
            </a:r>
          </a:p>
          <a:p>
            <a:pPr eaLnBrk="1" hangingPunct="1">
              <a:spcBef>
                <a:spcPct val="50000"/>
              </a:spcBef>
            </a:pPr>
            <a:r>
              <a:rPr lang="es-CL" sz="1000"/>
              <a:t>-Comisión Mixta de Presupuesto</a:t>
            </a:r>
            <a:endParaRPr lang="es-ES" sz="1000"/>
          </a:p>
        </p:txBody>
      </p:sp>
      <p:sp>
        <p:nvSpPr>
          <p:cNvPr id="49166" name="Text Box 14"/>
          <p:cNvSpPr txBox="1">
            <a:spLocks noChangeArrowheads="1"/>
          </p:cNvSpPr>
          <p:nvPr/>
        </p:nvSpPr>
        <p:spPr bwMode="auto">
          <a:xfrm>
            <a:off x="5791200" y="304800"/>
            <a:ext cx="2438400" cy="8001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s-CL" sz="1000"/>
              <a:t>-Fuerte limitante a sobre gastar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s-CL" sz="1000"/>
              <a:t>-Pre-aprobación Contraloría General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s-CL" sz="1000"/>
              <a:t>-Aprobación de inversiones por parte de la DIPRES</a:t>
            </a:r>
            <a:endParaRPr lang="es-ES" sz="1000"/>
          </a:p>
        </p:txBody>
      </p:sp>
      <p:sp>
        <p:nvSpPr>
          <p:cNvPr id="49167" name="Text Box 15"/>
          <p:cNvSpPr txBox="1">
            <a:spLocks noChangeArrowheads="1"/>
          </p:cNvSpPr>
          <p:nvPr/>
        </p:nvSpPr>
        <p:spPr bwMode="auto">
          <a:xfrm>
            <a:off x="6553200" y="1905000"/>
            <a:ext cx="2362200" cy="14605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-"/>
            </a:pPr>
            <a:r>
              <a:rPr lang="es-CL" sz="1000"/>
              <a:t>Prohibición de préstamos del Banco Central 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-"/>
            </a:pPr>
            <a:r>
              <a:rPr lang="es-CL" sz="1000"/>
              <a:t>Flexibilidad presupuestaria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s-CL" sz="1000"/>
              <a:t>-Programa de caja-pagos descentralizados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s-CL" sz="1000"/>
              <a:t>-Compras públicas descentralizadas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s-CL" sz="1000"/>
              <a:t>-Reservas de contingencia centralizadas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s-CL" sz="1000"/>
              <a:t>-Informes de ejecución mensual a la CGR y a DIPRES </a:t>
            </a:r>
            <a:endParaRPr lang="es-ES" sz="1000"/>
          </a:p>
        </p:txBody>
      </p:sp>
      <p:sp>
        <p:nvSpPr>
          <p:cNvPr id="49168" name="Text Box 16"/>
          <p:cNvSpPr txBox="1">
            <a:spLocks noChangeArrowheads="1"/>
          </p:cNvSpPr>
          <p:nvPr/>
        </p:nvSpPr>
        <p:spPr bwMode="auto">
          <a:xfrm>
            <a:off x="6019800" y="5232400"/>
            <a:ext cx="2209800" cy="2540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CL" sz="1000"/>
              <a:t>-Contabilidad Gubernamental por CGR</a:t>
            </a:r>
            <a:endParaRPr lang="es-ES" sz="1000"/>
          </a:p>
        </p:txBody>
      </p:sp>
      <p:sp>
        <p:nvSpPr>
          <p:cNvPr id="49169" name="Text Box 17"/>
          <p:cNvSpPr txBox="1">
            <a:spLocks noChangeArrowheads="1"/>
          </p:cNvSpPr>
          <p:nvPr/>
        </p:nvSpPr>
        <p:spPr bwMode="auto">
          <a:xfrm>
            <a:off x="0" y="0"/>
            <a:ext cx="3048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CL" sz="1600" b="1"/>
              <a:t>SISTEMA PRESUPUESTARIO EN CHILE HASTA 1990</a:t>
            </a:r>
            <a:endParaRPr lang="es-ES" sz="16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2" grpId="0" animBg="1" autoUpdateAnimBg="0"/>
      <p:bldP spid="49163" grpId="0" autoUpdateAnimBg="0"/>
      <p:bldP spid="49164" grpId="0" animBg="1" autoUpdateAnimBg="0"/>
      <p:bldP spid="49165" grpId="0" animBg="1" autoUpdateAnimBg="0"/>
      <p:bldP spid="49166" grpId="0" animBg="1" autoUpdateAnimBg="0"/>
      <p:bldP spid="49167" grpId="0" animBg="1" autoUpdateAnimBg="0"/>
      <p:bldP spid="49168" grpId="0" animBg="1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6728D-2CD7-4A74-8D50-6A493BEDEB29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2EE5B-6002-4FED-BFE2-64837B492083}" type="slidenum">
              <a:rPr lang="en-US"/>
              <a:pPr/>
              <a:t>40</a:t>
            </a:fld>
            <a:endParaRPr lang="en-US"/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ALGUNOS DESAFIOS</a:t>
            </a:r>
            <a:endParaRPr lang="es-E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Subdirección de Racionalización y Función Pública</a:t>
            </a:r>
          </a:p>
          <a:p>
            <a:pPr lvl="1"/>
            <a:r>
              <a:rPr lang="es-CL"/>
              <a:t>Hacer funcionar NTL-ADP</a:t>
            </a:r>
          </a:p>
          <a:p>
            <a:pPr lvl="1"/>
            <a:r>
              <a:rPr lang="es-CL"/>
              <a:t>Más trabajo de diagnóstico sobre RRHH en SP (SIAPER)</a:t>
            </a:r>
          </a:p>
          <a:p>
            <a:pPr lvl="1"/>
            <a:r>
              <a:rPr lang="es-CL"/>
              <a:t>Completar estructura de cuentas MEF 2001</a:t>
            </a:r>
          </a:p>
          <a:p>
            <a:pPr lvl="1"/>
            <a:r>
              <a:rPr lang="es-CL"/>
              <a:t>Incorporar problemática juicios contra el Fisco</a:t>
            </a:r>
          </a:p>
          <a:p>
            <a:pPr lvl="1"/>
            <a:r>
              <a:rPr lang="es-CL"/>
              <a:t>Preocupaciones sectoriales:</a:t>
            </a:r>
          </a:p>
          <a:p>
            <a:pPr lvl="2"/>
            <a:r>
              <a:rPr lang="es-CL"/>
              <a:t>Reforma previsional</a:t>
            </a:r>
          </a:p>
          <a:p>
            <a:pPr lvl="1"/>
            <a:endParaRPr lang="es-E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93C9F-30C5-4BDE-91AF-56F21CE7E2B7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57366-CE20-4324-A873-927D769424CA}" type="slidenum">
              <a:rPr lang="en-US"/>
              <a:pPr/>
              <a:t>41</a:t>
            </a:fld>
            <a:endParaRPr lang="en-US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ALGUNOS DESAFIOS</a:t>
            </a:r>
            <a:endParaRPr lang="es-E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División Control de Gestión</a:t>
            </a:r>
          </a:p>
          <a:p>
            <a:pPr lvl="1"/>
            <a:r>
              <a:rPr lang="es-CL"/>
              <a:t>Certificación ISO</a:t>
            </a:r>
          </a:p>
          <a:p>
            <a:pPr lvl="1"/>
            <a:r>
              <a:rPr lang="es-CL"/>
              <a:t>Integración instrumentos de gestión en servicios</a:t>
            </a:r>
          </a:p>
          <a:p>
            <a:pPr lvl="1"/>
            <a:r>
              <a:rPr lang="es-CL"/>
              <a:t>Nuevas metodologías, enfoques y sujetos en evaluación</a:t>
            </a:r>
          </a:p>
          <a:p>
            <a:pPr lvl="1"/>
            <a:r>
              <a:rPr lang="es-CL"/>
              <a:t>Completar y mantener catálogo de programas en marco lógico</a:t>
            </a:r>
          </a:p>
          <a:p>
            <a:pPr lvl="1"/>
            <a:r>
              <a:rPr lang="es-CL"/>
              <a:t>Reactivar Fondo Común Concursable (con SDP)</a:t>
            </a:r>
          </a:p>
          <a:p>
            <a:pPr lvl="1"/>
            <a:endParaRPr lang="es-E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D3226-2777-4100-B0D0-2123601B559F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198A6-AE76-461E-AC97-C47BB66E1AD7}" type="slidenum">
              <a:rPr lang="en-US"/>
              <a:pPr/>
              <a:t>42</a:t>
            </a:fld>
            <a:endParaRPr lang="en-US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14400"/>
          </a:xfrm>
        </p:spPr>
        <p:txBody>
          <a:bodyPr/>
          <a:lstStyle/>
          <a:p>
            <a:r>
              <a:rPr lang="es-CL"/>
              <a:t>ALGUNOS DESAFIOS</a:t>
            </a:r>
            <a:endParaRPr lang="es-E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CL"/>
              <a:t>División Finanzas Públicas</a:t>
            </a:r>
          </a:p>
          <a:p>
            <a:pPr lvl="1">
              <a:lnSpc>
                <a:spcPct val="90000"/>
              </a:lnSpc>
            </a:pPr>
            <a:r>
              <a:rPr lang="es-CL"/>
              <a:t>Política de tesorería, con benchmarks para control de gestión y rendición de cuentas</a:t>
            </a:r>
          </a:p>
          <a:p>
            <a:pPr lvl="1">
              <a:lnSpc>
                <a:spcPct val="90000"/>
              </a:lnSpc>
            </a:pPr>
            <a:r>
              <a:rPr lang="es-CL"/>
              <a:t>Desarrollo de sistema de caja para instituciones (con SDP)</a:t>
            </a:r>
          </a:p>
          <a:p>
            <a:pPr lvl="1">
              <a:lnSpc>
                <a:spcPct val="90000"/>
              </a:lnSpc>
            </a:pPr>
            <a:r>
              <a:rPr lang="es-CL"/>
              <a:t>Mejorar instrumentos de programación: caja, ingresos</a:t>
            </a:r>
          </a:p>
          <a:p>
            <a:pPr lvl="1">
              <a:lnSpc>
                <a:spcPct val="90000"/>
              </a:lnSpc>
            </a:pPr>
            <a:r>
              <a:rPr lang="es-CL"/>
              <a:t>Adecuar trabajo presupuestario con EEPP a nuevas instituciones, enfoque empresarial</a:t>
            </a:r>
          </a:p>
          <a:p>
            <a:pPr lvl="1">
              <a:lnSpc>
                <a:spcPct val="90000"/>
              </a:lnSpc>
            </a:pPr>
            <a:r>
              <a:rPr lang="es-CL"/>
              <a:t>Diseñar y producir informes de gestión de activos y pasivos financieros</a:t>
            </a:r>
          </a:p>
          <a:p>
            <a:pPr lvl="1">
              <a:lnSpc>
                <a:spcPct val="90000"/>
              </a:lnSpc>
            </a:pPr>
            <a:r>
              <a:rPr lang="es-CL"/>
              <a:t>Uso de instrumentos de cobertura, desarrollo de nuevos instrumentos financieros</a:t>
            </a:r>
          </a:p>
          <a:p>
            <a:pPr lvl="1">
              <a:lnSpc>
                <a:spcPct val="90000"/>
              </a:lnSpc>
            </a:pPr>
            <a:r>
              <a:rPr lang="es-CL"/>
              <a:t>Gestión de garantías</a:t>
            </a:r>
            <a:endParaRPr lang="es-E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3B57E-13F3-4E19-8DCC-29160857433C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CFFCE-1C44-4F5B-BF56-AA8D615D43F1}" type="slidenum">
              <a:rPr lang="en-US"/>
              <a:pPr/>
              <a:t>43</a:t>
            </a:fld>
            <a:endParaRPr lang="en-US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ALGUNOS DESAFIOS</a:t>
            </a:r>
            <a:endParaRPr lang="es-ES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División de Gestión Interna</a:t>
            </a:r>
          </a:p>
          <a:p>
            <a:pPr lvl="1"/>
            <a:r>
              <a:rPr lang="es-CL"/>
              <a:t>Desarrollar cultura de servicio</a:t>
            </a:r>
          </a:p>
          <a:p>
            <a:pPr lvl="1"/>
            <a:r>
              <a:rPr lang="es-CL"/>
              <a:t>Operación plena de política de RRHH</a:t>
            </a:r>
          </a:p>
          <a:p>
            <a:pPr lvl="1"/>
            <a:r>
              <a:rPr lang="es-CL"/>
              <a:t>Políticas para servicios de apoyo</a:t>
            </a:r>
          </a:p>
          <a:p>
            <a:pPr lvl="1"/>
            <a:r>
              <a:rPr lang="es-CL"/>
              <a:t>Completar adecuación de infraestructura</a:t>
            </a:r>
          </a:p>
          <a:p>
            <a:pPr lvl="1"/>
            <a:r>
              <a:rPr lang="es-CL"/>
              <a:t>Aplicar sistema de gestión documental</a:t>
            </a:r>
          </a:p>
          <a:p>
            <a:r>
              <a:rPr lang="es-CL"/>
              <a:t>SIGFE</a:t>
            </a:r>
          </a:p>
          <a:p>
            <a:pPr lvl="1"/>
            <a:r>
              <a:rPr lang="es-CL"/>
              <a:t>Incorporarse a gestión DIPRES</a:t>
            </a:r>
          </a:p>
          <a:p>
            <a:pPr lvl="1"/>
            <a:r>
              <a:rPr lang="es-CL"/>
              <a:t>Actualización y desarrollo, con interacción con mercado</a:t>
            </a:r>
            <a:endParaRPr lang="es-E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8E30-6EB8-42ED-B562-EB0837685322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05EBB-9743-41ED-84FD-B9543DBABD4D}" type="slidenum">
              <a:rPr lang="en-US"/>
              <a:pPr/>
              <a:t>44</a:t>
            </a:fld>
            <a:endParaRPr lang="en-US"/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r>
              <a:rPr lang="es-CL"/>
              <a:t>DESAFIOS TRANSVERSALES</a:t>
            </a:r>
            <a:endParaRPr lang="es-E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495800"/>
          </a:xfrm>
        </p:spPr>
        <p:txBody>
          <a:bodyPr/>
          <a:lstStyle/>
          <a:p>
            <a:r>
              <a:rPr lang="es-CL"/>
              <a:t>DIPRES y sector público</a:t>
            </a:r>
          </a:p>
          <a:p>
            <a:pPr lvl="1"/>
            <a:r>
              <a:rPr lang="es-CL"/>
              <a:t>Fortalecer alianzas con instituciones claves</a:t>
            </a:r>
          </a:p>
          <a:p>
            <a:pPr lvl="1"/>
            <a:r>
              <a:rPr lang="es-CL"/>
              <a:t>Desarrollar capacidad e interlocución de ministerios</a:t>
            </a:r>
          </a:p>
          <a:p>
            <a:pPr lvl="1"/>
            <a:r>
              <a:rPr lang="es-CL"/>
              <a:t>Asociación con CAIGG</a:t>
            </a:r>
          </a:p>
          <a:p>
            <a:r>
              <a:rPr lang="es-CL"/>
              <a:t>DIPRES y la ciudadanía</a:t>
            </a:r>
          </a:p>
          <a:p>
            <a:pPr lvl="1"/>
            <a:r>
              <a:rPr lang="es-CL"/>
              <a:t>Acceso a información, respuestas a consultas</a:t>
            </a:r>
          </a:p>
          <a:p>
            <a:pPr lvl="1"/>
            <a:r>
              <a:rPr lang="es-CL"/>
              <a:t>Presupuestos participativos</a:t>
            </a:r>
          </a:p>
          <a:p>
            <a:pPr lvl="1"/>
            <a:r>
              <a:rPr lang="es-CL"/>
              <a:t>Página web, publicaciones, biblioteca</a:t>
            </a:r>
          </a:p>
          <a:p>
            <a:pPr lvl="1"/>
            <a:endParaRPr lang="es-CL"/>
          </a:p>
          <a:p>
            <a:pPr lvl="1"/>
            <a:endParaRPr lang="es-E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970A6-46F4-41A0-8EDC-70627EA90080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32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33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9A0B1-769C-4684-8388-7AA3B6B2D839}" type="slidenum">
              <a:rPr lang="en-US"/>
              <a:pPr/>
              <a:t>45</a:t>
            </a:fld>
            <a:endParaRPr lang="en-US"/>
          </a:p>
        </p:txBody>
      </p:sp>
      <p:sp>
        <p:nvSpPr>
          <p:cNvPr id="54295" name="Oval 23"/>
          <p:cNvSpPr>
            <a:spLocks noChangeArrowheads="1"/>
          </p:cNvSpPr>
          <p:nvPr/>
        </p:nvSpPr>
        <p:spPr bwMode="auto">
          <a:xfrm>
            <a:off x="914400" y="228600"/>
            <a:ext cx="7620000" cy="6477000"/>
          </a:xfrm>
          <a:prstGeom prst="ellipse">
            <a:avLst/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4279" name="Oval 7"/>
          <p:cNvSpPr>
            <a:spLocks noChangeArrowheads="1"/>
          </p:cNvSpPr>
          <p:nvPr/>
        </p:nvSpPr>
        <p:spPr bwMode="auto">
          <a:xfrm>
            <a:off x="1295400" y="304800"/>
            <a:ext cx="6781800" cy="60960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4278" name="Oval 6"/>
          <p:cNvSpPr>
            <a:spLocks noChangeArrowheads="1"/>
          </p:cNvSpPr>
          <p:nvPr/>
        </p:nvSpPr>
        <p:spPr bwMode="auto">
          <a:xfrm>
            <a:off x="1600200" y="609600"/>
            <a:ext cx="6096000" cy="5486400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4277" name="Oval 5"/>
          <p:cNvSpPr>
            <a:spLocks noChangeArrowheads="1"/>
          </p:cNvSpPr>
          <p:nvPr/>
        </p:nvSpPr>
        <p:spPr bwMode="auto">
          <a:xfrm>
            <a:off x="2209800" y="1524000"/>
            <a:ext cx="4572000" cy="3657600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4275" name="Oval 3"/>
          <p:cNvSpPr>
            <a:spLocks noChangeArrowheads="1"/>
          </p:cNvSpPr>
          <p:nvPr/>
        </p:nvSpPr>
        <p:spPr bwMode="auto">
          <a:xfrm>
            <a:off x="3352800" y="2362200"/>
            <a:ext cx="2362200" cy="19812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/>
          </a:p>
        </p:txBody>
      </p:sp>
      <p:sp>
        <p:nvSpPr>
          <p:cNvPr id="54274" name="Oval 2"/>
          <p:cNvSpPr>
            <a:spLocks noChangeArrowheads="1"/>
          </p:cNvSpPr>
          <p:nvPr/>
        </p:nvSpPr>
        <p:spPr bwMode="auto">
          <a:xfrm>
            <a:off x="3886200" y="2971800"/>
            <a:ext cx="1295400" cy="914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CL"/>
              <a:t>DIPRES</a:t>
            </a:r>
            <a:endParaRPr lang="es-ES"/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3886200" y="2667000"/>
            <a:ext cx="1181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800"/>
              <a:t>MIN HDA</a:t>
            </a:r>
            <a:endParaRPr lang="es-ES" sz="1800"/>
          </a:p>
        </p:txBody>
      </p:sp>
      <p:sp>
        <p:nvSpPr>
          <p:cNvPr id="54280" name="Text Box 8"/>
          <p:cNvSpPr txBox="1">
            <a:spLocks noChangeArrowheads="1"/>
          </p:cNvSpPr>
          <p:nvPr/>
        </p:nvSpPr>
        <p:spPr bwMode="auto">
          <a:xfrm>
            <a:off x="3352800" y="1981200"/>
            <a:ext cx="8255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600"/>
              <a:t>CAIGG</a:t>
            </a:r>
            <a:endParaRPr lang="es-ES" sz="1600"/>
          </a:p>
        </p:txBody>
      </p:sp>
      <p:sp>
        <p:nvSpPr>
          <p:cNvPr id="54281" name="Text Box 9"/>
          <p:cNvSpPr txBox="1">
            <a:spLocks noChangeArrowheads="1"/>
          </p:cNvSpPr>
          <p:nvPr/>
        </p:nvSpPr>
        <p:spPr bwMode="auto">
          <a:xfrm>
            <a:off x="4495800" y="1828800"/>
            <a:ext cx="1298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600"/>
              <a:t>TESORERIA</a:t>
            </a:r>
            <a:endParaRPr lang="es-ES" sz="1600"/>
          </a:p>
        </p:txBody>
      </p:sp>
      <p:sp>
        <p:nvSpPr>
          <p:cNvPr id="54282" name="Text Box 10"/>
          <p:cNvSpPr txBox="1">
            <a:spLocks noChangeArrowheads="1"/>
          </p:cNvSpPr>
          <p:nvPr/>
        </p:nvSpPr>
        <p:spPr bwMode="auto">
          <a:xfrm>
            <a:off x="5715000" y="2438400"/>
            <a:ext cx="4333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600"/>
              <a:t>SII</a:t>
            </a:r>
            <a:endParaRPr lang="es-ES" sz="1600"/>
          </a:p>
        </p:txBody>
      </p:sp>
      <p:sp>
        <p:nvSpPr>
          <p:cNvPr id="54283" name="Text Box 11"/>
          <p:cNvSpPr txBox="1">
            <a:spLocks noChangeArrowheads="1"/>
          </p:cNvSpPr>
          <p:nvPr/>
        </p:nvSpPr>
        <p:spPr bwMode="auto">
          <a:xfrm>
            <a:off x="4495800" y="4343400"/>
            <a:ext cx="16367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600"/>
              <a:t>CHILECOMPRA</a:t>
            </a:r>
            <a:endParaRPr lang="es-ES" sz="1600"/>
          </a:p>
        </p:txBody>
      </p:sp>
      <p:sp>
        <p:nvSpPr>
          <p:cNvPr id="54284" name="Text Box 12"/>
          <p:cNvSpPr txBox="1">
            <a:spLocks noChangeArrowheads="1"/>
          </p:cNvSpPr>
          <p:nvPr/>
        </p:nvSpPr>
        <p:spPr bwMode="auto">
          <a:xfrm>
            <a:off x="5791200" y="3276600"/>
            <a:ext cx="723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600"/>
              <a:t>DNSC</a:t>
            </a:r>
            <a:endParaRPr lang="es-ES" sz="1600"/>
          </a:p>
        </p:txBody>
      </p:sp>
      <p:sp>
        <p:nvSpPr>
          <p:cNvPr id="54285" name="Text Box 13"/>
          <p:cNvSpPr txBox="1">
            <a:spLocks noChangeArrowheads="1"/>
          </p:cNvSpPr>
          <p:nvPr/>
        </p:nvSpPr>
        <p:spPr bwMode="auto">
          <a:xfrm>
            <a:off x="2895600" y="3962400"/>
            <a:ext cx="533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600"/>
              <a:t>SEP</a:t>
            </a:r>
            <a:endParaRPr lang="es-ES" sz="1600"/>
          </a:p>
        </p:txBody>
      </p:sp>
      <p:sp>
        <p:nvSpPr>
          <p:cNvPr id="54286" name="Text Box 14"/>
          <p:cNvSpPr txBox="1">
            <a:spLocks noChangeArrowheads="1"/>
          </p:cNvSpPr>
          <p:nvPr/>
        </p:nvSpPr>
        <p:spPr bwMode="auto">
          <a:xfrm>
            <a:off x="3200400" y="4572000"/>
            <a:ext cx="1231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600"/>
              <a:t>MIDEPLAN</a:t>
            </a:r>
            <a:endParaRPr lang="es-ES" sz="1600"/>
          </a:p>
        </p:txBody>
      </p:sp>
      <p:sp>
        <p:nvSpPr>
          <p:cNvPr id="54287" name="Text Box 15"/>
          <p:cNvSpPr txBox="1">
            <a:spLocks noChangeArrowheads="1"/>
          </p:cNvSpPr>
          <p:nvPr/>
        </p:nvSpPr>
        <p:spPr bwMode="auto">
          <a:xfrm>
            <a:off x="2438400" y="3124200"/>
            <a:ext cx="736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600"/>
              <a:t>CEMP</a:t>
            </a:r>
          </a:p>
          <a:p>
            <a:r>
              <a:rPr lang="es-CL" sz="1600"/>
              <a:t>UAP</a:t>
            </a:r>
            <a:endParaRPr lang="es-ES" sz="1600"/>
          </a:p>
        </p:txBody>
      </p:sp>
      <p:sp>
        <p:nvSpPr>
          <p:cNvPr id="54288" name="Text Box 16"/>
          <p:cNvSpPr txBox="1">
            <a:spLocks noChangeArrowheads="1"/>
          </p:cNvSpPr>
          <p:nvPr/>
        </p:nvSpPr>
        <p:spPr bwMode="auto">
          <a:xfrm>
            <a:off x="2819400" y="1295400"/>
            <a:ext cx="9429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400"/>
              <a:t>SEGPRES</a:t>
            </a:r>
            <a:endParaRPr lang="es-ES" sz="1400"/>
          </a:p>
        </p:txBody>
      </p:sp>
      <p:sp>
        <p:nvSpPr>
          <p:cNvPr id="54289" name="Text Box 17"/>
          <p:cNvSpPr txBox="1">
            <a:spLocks noChangeArrowheads="1"/>
          </p:cNvSpPr>
          <p:nvPr/>
        </p:nvSpPr>
        <p:spPr bwMode="auto">
          <a:xfrm>
            <a:off x="5410200" y="1295400"/>
            <a:ext cx="993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400"/>
              <a:t>SUBDERE</a:t>
            </a:r>
            <a:endParaRPr lang="es-ES" sz="1400"/>
          </a:p>
        </p:txBody>
      </p:sp>
      <p:sp>
        <p:nvSpPr>
          <p:cNvPr id="54290" name="Text Box 18"/>
          <p:cNvSpPr txBox="1">
            <a:spLocks noChangeArrowheads="1"/>
          </p:cNvSpPr>
          <p:nvPr/>
        </p:nvSpPr>
        <p:spPr bwMode="auto">
          <a:xfrm>
            <a:off x="6705600" y="2590800"/>
            <a:ext cx="89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400"/>
              <a:t>FONASA</a:t>
            </a:r>
            <a:endParaRPr lang="es-ES" sz="1400"/>
          </a:p>
        </p:txBody>
      </p:sp>
      <p:sp>
        <p:nvSpPr>
          <p:cNvPr id="54291" name="Text Box 19"/>
          <p:cNvSpPr txBox="1">
            <a:spLocks noChangeArrowheads="1"/>
          </p:cNvSpPr>
          <p:nvPr/>
        </p:nvSpPr>
        <p:spPr bwMode="auto">
          <a:xfrm>
            <a:off x="6172200" y="4572000"/>
            <a:ext cx="9096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400"/>
              <a:t>SUPER</a:t>
            </a:r>
          </a:p>
          <a:p>
            <a:r>
              <a:rPr lang="es-CL" sz="1400"/>
              <a:t>SEG SOC</a:t>
            </a:r>
            <a:endParaRPr lang="es-ES" sz="1400"/>
          </a:p>
        </p:txBody>
      </p:sp>
      <p:sp>
        <p:nvSpPr>
          <p:cNvPr id="54292" name="Text Box 20"/>
          <p:cNvSpPr txBox="1">
            <a:spLocks noChangeArrowheads="1"/>
          </p:cNvSpPr>
          <p:nvPr/>
        </p:nvSpPr>
        <p:spPr bwMode="auto">
          <a:xfrm>
            <a:off x="3657600" y="5257800"/>
            <a:ext cx="1320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400"/>
              <a:t>CONSEJO</a:t>
            </a:r>
          </a:p>
          <a:p>
            <a:r>
              <a:rPr lang="es-CL" sz="1400"/>
              <a:t>INNOVACION</a:t>
            </a:r>
            <a:endParaRPr lang="es-ES" sz="1400"/>
          </a:p>
        </p:txBody>
      </p:sp>
      <p:sp>
        <p:nvSpPr>
          <p:cNvPr id="54293" name="Text Box 21"/>
          <p:cNvSpPr txBox="1">
            <a:spLocks noChangeArrowheads="1"/>
          </p:cNvSpPr>
          <p:nvPr/>
        </p:nvSpPr>
        <p:spPr bwMode="auto">
          <a:xfrm>
            <a:off x="2743200" y="2438400"/>
            <a:ext cx="6000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600"/>
              <a:t>CGR</a:t>
            </a:r>
            <a:endParaRPr lang="es-ES" sz="1600"/>
          </a:p>
        </p:txBody>
      </p:sp>
      <p:sp>
        <p:nvSpPr>
          <p:cNvPr id="54294" name="Text Box 22"/>
          <p:cNvSpPr txBox="1">
            <a:spLocks noChangeArrowheads="1"/>
          </p:cNvSpPr>
          <p:nvPr/>
        </p:nvSpPr>
        <p:spPr bwMode="auto">
          <a:xfrm>
            <a:off x="4114800" y="381000"/>
            <a:ext cx="11477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200"/>
              <a:t>MINISTERIOS</a:t>
            </a:r>
            <a:endParaRPr lang="es-ES" sz="1200"/>
          </a:p>
        </p:txBody>
      </p:sp>
      <p:sp>
        <p:nvSpPr>
          <p:cNvPr id="54296" name="Text Box 24"/>
          <p:cNvSpPr txBox="1">
            <a:spLocks noChangeArrowheads="1"/>
          </p:cNvSpPr>
          <p:nvPr/>
        </p:nvSpPr>
        <p:spPr bwMode="auto">
          <a:xfrm>
            <a:off x="4191000" y="6400800"/>
            <a:ext cx="9699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200"/>
              <a:t>SERVICIOS</a:t>
            </a:r>
            <a:endParaRPr lang="es-ES" sz="1200"/>
          </a:p>
        </p:txBody>
      </p:sp>
      <p:sp>
        <p:nvSpPr>
          <p:cNvPr id="54297" name="AutoShape 25"/>
          <p:cNvSpPr>
            <a:spLocks noChangeArrowheads="1"/>
          </p:cNvSpPr>
          <p:nvPr/>
        </p:nvSpPr>
        <p:spPr bwMode="auto">
          <a:xfrm rot="-1087435">
            <a:off x="5029200" y="3657600"/>
            <a:ext cx="609600" cy="2743200"/>
          </a:xfrm>
          <a:prstGeom prst="upDownArrow">
            <a:avLst>
              <a:gd name="adj1" fmla="val 50000"/>
              <a:gd name="adj2" fmla="val 90000"/>
            </a:avLst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4298" name="AutoShape 26"/>
          <p:cNvSpPr>
            <a:spLocks noChangeArrowheads="1"/>
          </p:cNvSpPr>
          <p:nvPr/>
        </p:nvSpPr>
        <p:spPr bwMode="auto">
          <a:xfrm>
            <a:off x="4114800" y="457200"/>
            <a:ext cx="685800" cy="2590800"/>
          </a:xfrm>
          <a:prstGeom prst="upDownArrow">
            <a:avLst>
              <a:gd name="adj1" fmla="val 50000"/>
              <a:gd name="adj2" fmla="val 75556"/>
            </a:avLst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4299" name="AutoShape 27"/>
          <p:cNvSpPr>
            <a:spLocks noChangeArrowheads="1"/>
          </p:cNvSpPr>
          <p:nvPr/>
        </p:nvSpPr>
        <p:spPr bwMode="auto">
          <a:xfrm rot="-6093807">
            <a:off x="6172200" y="1676400"/>
            <a:ext cx="609600" cy="2743200"/>
          </a:xfrm>
          <a:prstGeom prst="upDownArrow">
            <a:avLst>
              <a:gd name="adj1" fmla="val 50000"/>
              <a:gd name="adj2" fmla="val 90000"/>
            </a:avLst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4301" name="AutoShape 29"/>
          <p:cNvSpPr>
            <a:spLocks noChangeArrowheads="1"/>
          </p:cNvSpPr>
          <p:nvPr/>
        </p:nvSpPr>
        <p:spPr bwMode="auto">
          <a:xfrm rot="-4004188">
            <a:off x="2438400" y="1371600"/>
            <a:ext cx="609600" cy="2743200"/>
          </a:xfrm>
          <a:prstGeom prst="upDownArrow">
            <a:avLst>
              <a:gd name="adj1" fmla="val 50000"/>
              <a:gd name="adj2" fmla="val 90000"/>
            </a:avLst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4302" name="AutoShape 30"/>
          <p:cNvSpPr>
            <a:spLocks noChangeArrowheads="1"/>
          </p:cNvSpPr>
          <p:nvPr/>
        </p:nvSpPr>
        <p:spPr bwMode="auto">
          <a:xfrm rot="-8041135">
            <a:off x="2971800" y="3352800"/>
            <a:ext cx="609600" cy="2743200"/>
          </a:xfrm>
          <a:prstGeom prst="upDownArrow">
            <a:avLst>
              <a:gd name="adj1" fmla="val 50000"/>
              <a:gd name="adj2" fmla="val 90000"/>
            </a:avLst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4303" name="Text Box 31"/>
          <p:cNvSpPr txBox="1">
            <a:spLocks noChangeArrowheads="1"/>
          </p:cNvSpPr>
          <p:nvPr/>
        </p:nvSpPr>
        <p:spPr bwMode="auto">
          <a:xfrm>
            <a:off x="5715000" y="3810000"/>
            <a:ext cx="588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600"/>
              <a:t>CDE</a:t>
            </a:r>
            <a:endParaRPr lang="es-ES" sz="1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4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4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4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4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4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4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4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4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4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4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4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4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54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54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4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4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54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54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7" dur="500"/>
                                        <p:tgtEl>
                                          <p:spTgt spid="54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2" dur="500"/>
                                        <p:tgtEl>
                                          <p:spTgt spid="54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7" dur="500"/>
                                        <p:tgtEl>
                                          <p:spTgt spid="54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2" dur="500"/>
                                        <p:tgtEl>
                                          <p:spTgt spid="54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7" dur="500"/>
                                        <p:tgtEl>
                                          <p:spTgt spid="54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95" grpId="0" animBg="1"/>
      <p:bldP spid="54279" grpId="0" animBg="1"/>
      <p:bldP spid="54278" grpId="0" animBg="1"/>
      <p:bldP spid="54277" grpId="0" animBg="1"/>
      <p:bldP spid="54275" grpId="0" animBg="1" autoUpdateAnimBg="0"/>
      <p:bldP spid="54274" grpId="0" animBg="1" autoUpdateAnimBg="0"/>
      <p:bldP spid="54276" grpId="0" autoUpdateAnimBg="0"/>
      <p:bldP spid="54280" grpId="0" autoUpdateAnimBg="0"/>
      <p:bldP spid="54281" grpId="0" autoUpdateAnimBg="0"/>
      <p:bldP spid="54282" grpId="0" autoUpdateAnimBg="0"/>
      <p:bldP spid="54283" grpId="0" autoUpdateAnimBg="0"/>
      <p:bldP spid="54284" grpId="0" autoUpdateAnimBg="0"/>
      <p:bldP spid="54285" grpId="0" autoUpdateAnimBg="0"/>
      <p:bldP spid="54286" grpId="0" autoUpdateAnimBg="0"/>
      <p:bldP spid="54287" grpId="0" autoUpdateAnimBg="0"/>
      <p:bldP spid="54288" grpId="0" autoUpdateAnimBg="0"/>
      <p:bldP spid="54289" grpId="0" autoUpdateAnimBg="0"/>
      <p:bldP spid="54290" grpId="0" autoUpdateAnimBg="0"/>
      <p:bldP spid="54291" grpId="0" autoUpdateAnimBg="0"/>
      <p:bldP spid="54292" grpId="0" autoUpdateAnimBg="0"/>
      <p:bldP spid="54293" grpId="0" autoUpdateAnimBg="0"/>
      <p:bldP spid="54294" grpId="0" autoUpdateAnimBg="0"/>
      <p:bldP spid="54296" grpId="0" autoUpdateAnimBg="0"/>
      <p:bldP spid="54297" grpId="0" animBg="1"/>
      <p:bldP spid="54298" grpId="0" animBg="1"/>
      <p:bldP spid="54299" grpId="0" animBg="1"/>
      <p:bldP spid="54301" grpId="0" animBg="1"/>
      <p:bldP spid="54302" grpId="0" animBg="1"/>
      <p:bldP spid="54303" grpId="0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6DC38-467E-41DB-B240-E542DC24F4F9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9882E-A871-4E1F-B863-2748FC2945CC}" type="slidenum">
              <a:rPr lang="en-US"/>
              <a:pPr/>
              <a:t>46</a:t>
            </a:fld>
            <a:endParaRPr lang="en-US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DESAFIOS TRANSVERSALES</a:t>
            </a:r>
            <a:endParaRPr lang="es-E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DIPRES y su gente</a:t>
            </a:r>
          </a:p>
          <a:p>
            <a:pPr lvl="1"/>
            <a:r>
              <a:rPr lang="es-CL"/>
              <a:t>Control de gestión interno, auditoría interna, responsabilidad subdirectores y jefes división</a:t>
            </a:r>
          </a:p>
          <a:p>
            <a:pPr lvl="1"/>
            <a:r>
              <a:rPr lang="es-CL"/>
              <a:t>Reforzar integración y comunicación interna</a:t>
            </a:r>
          </a:p>
          <a:p>
            <a:pPr lvl="1"/>
            <a:r>
              <a:rPr lang="es-CL"/>
              <a:t>Comités de trabajo, rotación, multifuncionalidad</a:t>
            </a:r>
          </a:p>
          <a:p>
            <a:pPr lvl="1"/>
            <a:r>
              <a:rPr lang="es-CL"/>
              <a:t>Estabilizar y equilibrar cargas de trabajo</a:t>
            </a:r>
          </a:p>
          <a:p>
            <a:pPr lvl="1"/>
            <a:r>
              <a:rPr lang="es-CL"/>
              <a:t>Repensar modalidades de trabajo (benchmarking con organizaciones similares)</a:t>
            </a:r>
            <a:endParaRPr lang="es-E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2BC77-9395-4364-9656-6B91D08363A8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56EB8-17B9-494E-A6E5-633A2BA9EFC1}" type="slidenum">
              <a:rPr lang="en-US"/>
              <a:pPr/>
              <a:t>5</a:t>
            </a:fld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s-CL"/>
              <a:t>LA DIPRES A COMIENZOS DE LOS 90</a:t>
            </a:r>
            <a:endParaRPr lang="es-E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105400"/>
            <a:ext cx="7772400" cy="83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CL" sz="1800"/>
              <a:t>Dotación: 148 funcionarios, 75 profesionales, 2 postgraduados</a:t>
            </a:r>
          </a:p>
          <a:p>
            <a:pPr>
              <a:lnSpc>
                <a:spcPct val="90000"/>
              </a:lnSpc>
            </a:pPr>
            <a:r>
              <a:rPr lang="es-CL" sz="1800"/>
              <a:t>Cuatro niveles de responsabilidad, unidades de diversas dimensiones, hasta 20 funcionarios</a:t>
            </a:r>
          </a:p>
          <a:p>
            <a:pPr>
              <a:lnSpc>
                <a:spcPct val="90000"/>
              </a:lnSpc>
            </a:pPr>
            <a:r>
              <a:rPr lang="es-CL" sz="1800"/>
              <a:t>Organización vertical, desbalanceada</a:t>
            </a:r>
          </a:p>
          <a:p>
            <a:pPr>
              <a:lnSpc>
                <a:spcPct val="90000"/>
              </a:lnSpc>
            </a:pPr>
            <a:endParaRPr lang="es-ES" sz="1800"/>
          </a:p>
        </p:txBody>
      </p:sp>
      <p:graphicFrame>
        <p:nvGraphicFramePr>
          <p:cNvPr id="12293" name="Object 5"/>
          <p:cNvGraphicFramePr>
            <a:graphicFrameLocks noChangeAspect="1"/>
          </p:cNvGraphicFramePr>
          <p:nvPr/>
        </p:nvGraphicFramePr>
        <p:xfrm>
          <a:off x="685800" y="1219200"/>
          <a:ext cx="7735888" cy="3649663"/>
        </p:xfrm>
        <a:graphic>
          <a:graphicData uri="http://schemas.openxmlformats.org/presentationml/2006/ole">
            <p:oleObj spid="_x0000_s12293" name="MS Org Chart" r:id="rId3" imgW="6051240" imgH="2819160" progId="OrgPlusWOPX.4">
              <p:embed followColorScheme="full"/>
            </p:oleObj>
          </a:graphicData>
        </a:graphic>
      </p:graphicFrame>
      <p:sp>
        <p:nvSpPr>
          <p:cNvPr id="12294" name="AutoShape 6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153400" y="4876800"/>
            <a:ext cx="457200" cy="381000"/>
          </a:xfrm>
          <a:prstGeom prst="actionButtonRetur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67000"/>
            <a:ext cx="7772400" cy="1143000"/>
          </a:xfrm>
        </p:spPr>
        <p:txBody>
          <a:bodyPr/>
          <a:lstStyle/>
          <a:p>
            <a:r>
              <a:rPr lang="es-CL"/>
              <a:t>LA NECESIDAD DE LA RENOVACIÓN DE LA DIPRES Y SUS OBJETIVOS</a:t>
            </a:r>
            <a:endParaRPr lang="es-E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B8F08-3105-4AAB-80A0-5C063910C6F7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8D5E9-5874-4643-9E31-588FAB9E7A2A}" type="slidenum">
              <a:rPr lang="en-US"/>
              <a:pPr/>
              <a:t>7</a:t>
            </a:fld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14400"/>
          </a:xfrm>
        </p:spPr>
        <p:txBody>
          <a:bodyPr/>
          <a:lstStyle/>
          <a:p>
            <a:r>
              <a:rPr lang="es-CL"/>
              <a:t>¿POR QUÉ CAMBIAR ALGO QUE FUNCIONA?</a:t>
            </a:r>
            <a:endParaRPr lang="es-E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CL" sz="2000" b="1"/>
              <a:t>Riesgos políticos:</a:t>
            </a:r>
          </a:p>
          <a:p>
            <a:pPr lvl="1">
              <a:lnSpc>
                <a:spcPct val="90000"/>
              </a:lnSpc>
            </a:pPr>
            <a:r>
              <a:rPr lang="es-CL" sz="1800"/>
              <a:t>Institucionalidad presupuestaria jerarquizada originada en legislación del régimen militar, no probada en contexto democrático</a:t>
            </a:r>
          </a:p>
          <a:p>
            <a:pPr lvl="1">
              <a:lnSpc>
                <a:spcPct val="90000"/>
              </a:lnSpc>
            </a:pPr>
            <a:r>
              <a:rPr lang="es-CL" sz="1800"/>
              <a:t>Debilidad comparativa del Congreso arriesga cuestionamiento de institucionalidad presupuestaria, presiones y desarrollo de institucionalidad informal</a:t>
            </a:r>
          </a:p>
          <a:p>
            <a:pPr lvl="1">
              <a:lnSpc>
                <a:spcPct val="90000"/>
              </a:lnSpc>
            </a:pPr>
            <a:r>
              <a:rPr lang="es-CL" sz="1800"/>
              <a:t>Jerarquización institucional no asegura buenos resultados fiscales; discrecionalidad puede usarse con distintos propósitos</a:t>
            </a:r>
          </a:p>
          <a:p>
            <a:pPr>
              <a:lnSpc>
                <a:spcPct val="90000"/>
              </a:lnSpc>
            </a:pPr>
            <a:r>
              <a:rPr lang="es-CL" sz="2000" b="1"/>
              <a:t>Riesgos internos:</a:t>
            </a:r>
          </a:p>
          <a:p>
            <a:pPr lvl="1">
              <a:lnSpc>
                <a:spcPct val="90000"/>
              </a:lnSpc>
            </a:pPr>
            <a:r>
              <a:rPr lang="es-CL" sz="1800"/>
              <a:t>DIPRES equipada y experimentada en control del gasto, pero nuevas exigencias van más allá</a:t>
            </a:r>
          </a:p>
          <a:p>
            <a:pPr lvl="1">
              <a:lnSpc>
                <a:spcPct val="90000"/>
              </a:lnSpc>
            </a:pPr>
            <a:r>
              <a:rPr lang="es-CL" sz="1800"/>
              <a:t>Disciplina fiscal macro requiere eficiencia en asignación y uso de los recursos</a:t>
            </a:r>
          </a:p>
          <a:p>
            <a:pPr lvl="1">
              <a:lnSpc>
                <a:spcPct val="90000"/>
              </a:lnSpc>
            </a:pPr>
            <a:r>
              <a:rPr lang="es-CL" sz="1800"/>
              <a:t>Autoridades sectoriales y administración pública resienten abuso de discrecionalidad</a:t>
            </a:r>
          </a:p>
          <a:p>
            <a:pPr>
              <a:lnSpc>
                <a:spcPct val="90000"/>
              </a:lnSpc>
            </a:pPr>
            <a:r>
              <a:rPr lang="es-CL" sz="2000" b="1"/>
              <a:t>Desafíos de la globalización:</a:t>
            </a:r>
          </a:p>
          <a:p>
            <a:pPr lvl="1">
              <a:lnSpc>
                <a:spcPct val="90000"/>
              </a:lnSpc>
            </a:pPr>
            <a:r>
              <a:rPr lang="es-CL" sz="1800"/>
              <a:t>Códigos de transparencia</a:t>
            </a:r>
          </a:p>
          <a:p>
            <a:pPr>
              <a:lnSpc>
                <a:spcPct val="90000"/>
              </a:lnSpc>
            </a:pPr>
            <a:endParaRPr lang="es-ES"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8072F-9F35-4D77-AF8B-E952AEAF77E8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40C09-00C3-458B-A8A0-656B71645F46}" type="slidenum">
              <a:rPr lang="en-US"/>
              <a:pPr/>
              <a:t>8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INDICIOS DE DEBILITAMIENTO DEL DISEÑO INSTITUCIONAL</a:t>
            </a:r>
            <a:endParaRPr lang="es-E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Conflictos presupuestarios 95</a:t>
            </a:r>
          </a:p>
          <a:p>
            <a:r>
              <a:rPr lang="es-ES"/>
              <a:t>Negociaciones y medidas en 98 y 99</a:t>
            </a:r>
          </a:p>
          <a:p>
            <a:r>
              <a:rPr lang="es-ES"/>
              <a:t>Déficit 1999 y cuestionamiento de política fiscal</a:t>
            </a:r>
          </a:p>
          <a:p>
            <a:r>
              <a:rPr lang="es-CL"/>
              <a:t>Evaluaciones externas críticas:</a:t>
            </a:r>
          </a:p>
          <a:p>
            <a:pPr lvl="1"/>
            <a:r>
              <a:rPr lang="es-CL"/>
              <a:t>Informe FMI</a:t>
            </a:r>
          </a:p>
          <a:p>
            <a:pPr lvl="1"/>
            <a:r>
              <a:rPr lang="es-CL"/>
              <a:t>Informe Invertec</a:t>
            </a:r>
          </a:p>
          <a:p>
            <a:pPr lvl="1"/>
            <a:r>
              <a:rPr lang="es-CL"/>
              <a:t>Informe encargado por SEGPRES</a:t>
            </a:r>
          </a:p>
          <a:p>
            <a:pPr lvl="1"/>
            <a:r>
              <a:rPr lang="es-CL"/>
              <a:t>Informe A. Schick</a:t>
            </a:r>
            <a:endParaRPr lang="es-E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D6700-9C9B-4998-8C85-A0192C656604}" type="datetime1">
              <a:rPr lang="es-ES"/>
              <a:pPr/>
              <a:t>23/05/2012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Olmue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67855-BD4B-477A-83CE-9026F7A4D3A0}" type="slidenum">
              <a:rPr lang="en-US"/>
              <a:pPr/>
              <a:t>9</a:t>
            </a:fld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DE MEJORAMIENTO A REFORMA</a:t>
            </a:r>
            <a:endParaRPr lang="es-E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CL" sz="2400"/>
              <a:t>Iniciativas en segunda mitad de los 90: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Indicadores de desempeño 1994, descontinuados en 99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Programa piloto de planificación estratégica 1994 sobrepasado por dinámica de servicios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Protocolo presupuestario 96, suspendido en 98 y 99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Acuerdo ANEF-Gobierno 1988 y distorsiones en aplicación PMG 99-2000</a:t>
            </a:r>
          </a:p>
          <a:p>
            <a:pPr>
              <a:lnSpc>
                <a:spcPct val="90000"/>
              </a:lnSpc>
            </a:pPr>
            <a:r>
              <a:rPr lang="es-ES" sz="2400"/>
              <a:t>Estudios internos: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Programa financiero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Contabilidad fiscal</a:t>
            </a:r>
          </a:p>
          <a:p>
            <a:pPr>
              <a:lnSpc>
                <a:spcPct val="90000"/>
              </a:lnSpc>
            </a:pPr>
            <a:r>
              <a:rPr lang="es-ES" sz="2400"/>
              <a:t>Desafíos a inicios de gobierno de Lagos: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Recuperar disciplina fiscal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Hacer rendir recursos públicos en contexto de mayor restricción fiscal y muchos compromisos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potlight - Print">
  <a:themeElements>
    <a:clrScheme name="Spotlight - Prin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potlight - Prin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potlight - Pr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otlight - Prin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otlight - Prin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otlight - Prin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otlight - Prin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otlight - Prin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otlight - Prin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E:\officeready templates\Textures\Spotlight - Print.pot</Template>
  <TotalTime>1607</TotalTime>
  <Words>2862</Words>
  <Application>Microsoft Office PowerPoint</Application>
  <PresentationFormat>Presentación en pantalla (4:3)</PresentationFormat>
  <Paragraphs>534</Paragraphs>
  <Slides>46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46</vt:i4>
      </vt:variant>
    </vt:vector>
  </HeadingPairs>
  <TitlesOfParts>
    <vt:vector size="49" baseType="lpstr">
      <vt:lpstr>Times New Roman</vt:lpstr>
      <vt:lpstr>Spotlight - Print</vt:lpstr>
      <vt:lpstr>MS Organization Chart 2.0</vt:lpstr>
      <vt:lpstr>LA DIRECCION DE PRESUPUESTOS AVANCES 2000-2005 Y DESAFIOS FUTUROS</vt:lpstr>
      <vt:lpstr>LA DIRECCIÓN DE PRESUPUESTOS Y LA INSTITUCIONALIDAD FINANCIERA PÚBLICA EN CHILE</vt:lpstr>
      <vt:lpstr>LA DIPRES Y LA INSTITUCIONALIDAD PRESUPUESTARIA</vt:lpstr>
      <vt:lpstr>Diapositiva 4</vt:lpstr>
      <vt:lpstr>LA DIPRES A COMIENZOS DE LOS 90</vt:lpstr>
      <vt:lpstr>LA NECESIDAD DE LA RENOVACIÓN DE LA DIPRES Y SUS OBJETIVOS</vt:lpstr>
      <vt:lpstr>¿POR QUÉ CAMBIAR ALGO QUE FUNCIONA?</vt:lpstr>
      <vt:lpstr>INDICIOS DE DEBILITAMIENTO DEL DISEÑO INSTITUCIONAL</vt:lpstr>
      <vt:lpstr>DE MEJORAMIENTO A REFORMA</vt:lpstr>
      <vt:lpstr>OBJETIVOS DE UNA REFORMA</vt:lpstr>
      <vt:lpstr>OPCIONES ESTRATEGICAS</vt:lpstr>
      <vt:lpstr>DEFINIENDO UNA BUENA GESTION PRESUPUESTARIA</vt:lpstr>
      <vt:lpstr>PRINCIPALES INICIATIVAS</vt:lpstr>
      <vt:lpstr>EFICACIA MACRO</vt:lpstr>
      <vt:lpstr>EFICIENCIA EN ASIGNACION DE RECURSOS</vt:lpstr>
      <vt:lpstr>EFICIENCIA EN ASIGNACION DE RECURSOS</vt:lpstr>
      <vt:lpstr>EFICIENCIA EN USO DE RECURSOS</vt:lpstr>
      <vt:lpstr>EFICIENCIA EN USO DE RECURSOS</vt:lpstr>
      <vt:lpstr>EFICIENCIA EN USO DE RECURSOS</vt:lpstr>
      <vt:lpstr>TRANSPARENCIA</vt:lpstr>
      <vt:lpstr>TRANSPARENCIA</vt:lpstr>
      <vt:lpstr>TRANSPARENCIA</vt:lpstr>
      <vt:lpstr>Diapositiva 23</vt:lpstr>
      <vt:lpstr>ESTRATEGIA DE CAMBIO</vt:lpstr>
      <vt:lpstr>FRENTES DE POTENCIAL RESISTENCIA</vt:lpstr>
      <vt:lpstr>EL FRENTE POLITICO</vt:lpstr>
      <vt:lpstr>EL FRENTE PUBLICO</vt:lpstr>
      <vt:lpstr>EL FRENTE TECNICO</vt:lpstr>
      <vt:lpstr>EL FRENTE INTERNO: CAMBIOS EN LA ESTRUCTURA ORGANIZACIONAL</vt:lpstr>
      <vt:lpstr>EL FRENTE INTERNO</vt:lpstr>
      <vt:lpstr>EL FRENTE INTERNO</vt:lpstr>
      <vt:lpstr>UN BALANCE SOBRE LA MARCHA</vt:lpstr>
      <vt:lpstr>BALANCE DE LA EXPERIENCIA</vt:lpstr>
      <vt:lpstr>REFLEXIONES SOBRE VIABILIDAD Y ESTRATEGIAS DE CAMBIO</vt:lpstr>
      <vt:lpstr>PERSPECTIVAS Y DESAFIOS FUTUROS</vt:lpstr>
      <vt:lpstr>LO QUE HIZO POSIBLE EL CAMBIO</vt:lpstr>
      <vt:lpstr>LO QUE VIENE</vt:lpstr>
      <vt:lpstr>PERSPECTIVAS PARA DIPRES</vt:lpstr>
      <vt:lpstr>ALGUNOS DESAFIOS</vt:lpstr>
      <vt:lpstr>ALGUNOS DESAFIOS</vt:lpstr>
      <vt:lpstr>ALGUNOS DESAFIOS</vt:lpstr>
      <vt:lpstr>ALGUNOS DESAFIOS</vt:lpstr>
      <vt:lpstr>ALGUNOS DESAFIOS</vt:lpstr>
      <vt:lpstr>DESAFIOS TRANSVERSALES</vt:lpstr>
      <vt:lpstr>Diapositiva 45</vt:lpstr>
      <vt:lpstr>DESAFIOS TRANSVERSALES</vt:lpstr>
    </vt:vector>
  </TitlesOfParts>
  <Company>Dipres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RENOVANDO UNA INSTITUCION PUBLICA ESTRATEGICA Dirección de Presupuestos 2000-2005</dc:title>
  <dc:creator>mmc</dc:creator>
  <cp:lastModifiedBy>jtl</cp:lastModifiedBy>
  <cp:revision>18</cp:revision>
  <dcterms:created xsi:type="dcterms:W3CDTF">2005-10-20T13:33:58Z</dcterms:created>
  <dcterms:modified xsi:type="dcterms:W3CDTF">2012-05-23T19:53:21Z</dcterms:modified>
</cp:coreProperties>
</file>